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Arita Dotum Medium" charset="1" panose="02020603020101020101"/>
      <p:regular r:id="rId35"/>
    </p:embeddedFont>
    <p:embeddedFont>
      <p:font typeface="Arita Dotum Bold" charset="1" panose="02020603020101020101"/>
      <p:regular r:id="rId36"/>
    </p:embeddedFont>
    <p:embeddedFont>
      <p:font typeface="Arita Dotum Light" charset="1" panose="02020603020101020101"/>
      <p:regular r:id="rId37"/>
    </p:embeddedFont>
    <p:embeddedFont>
      <p:font typeface="Now Bold" charset="1" panose="00000800000000000000"/>
      <p:regular r:id="rId38"/>
    </p:embeddedFont>
    <p:embeddedFont>
      <p:font typeface="Gothic A1 Light" charset="1" panose="00000000000000000000"/>
      <p:regular r:id="rId39"/>
    </p:embeddedFont>
    <p:embeddedFont>
      <p:font typeface="Gothic A1 Heavy" charset="1" panose="00000000000000000000"/>
      <p:regular r:id="rId40"/>
    </p:embeddedFont>
    <p:embeddedFont>
      <p:font typeface="Gothic A1 Bold" charset="1" panose="00000000000000000000"/>
      <p:regular r:id="rId41"/>
    </p:embeddedFont>
    <p:embeddedFont>
      <p:font typeface="210 옥탑방" charset="1" panose="02020603020101020101"/>
      <p:regular r:id="rId42"/>
    </p:embeddedFont>
    <p:embeddedFont>
      <p:font typeface="Gothic A1 Ultra-Bold" charset="1" panose="00000000000000000000"/>
      <p:regular r:id="rId43"/>
    </p:embeddedFont>
    <p:embeddedFont>
      <p:font typeface="Gothic A1 Semi-Bold" charset="1" panose="00000000000000000000"/>
      <p:regular r:id="rId44"/>
    </p:embeddedFont>
    <p:embeddedFont>
      <p:font typeface="210 다락방" charset="1" panose="02020603020101020101"/>
      <p:regular r:id="rId45"/>
    </p:embeddedFont>
    <p:embeddedFont>
      <p:font typeface="210 아일랜드" charset="1" panose="02020603020101020101"/>
      <p:regular r:id="rId46"/>
    </p:embeddedFont>
    <p:embeddedFont>
      <p:font typeface="210 네모진 Bold" charset="1" panose="02020503020101020101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58.svg" Type="http://schemas.openxmlformats.org/officeDocument/2006/relationships/image"/><Relationship Id="rId14" Target="../media/aAF2OTDMzXU.m4a" Type="http://schemas.microsoft.com/office/2007/relationships/media"/><Relationship Id="rId15" Target="../media/aAF2OTDMzXU.m4a" Type="http://schemas.openxmlformats.org/officeDocument/2006/relationships/audio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VAF0PiiD8vA.mp4" Type="http://schemas.openxmlformats.org/officeDocument/2006/relationships/video"/><Relationship Id="rId5" Target="../media/VAF0PiiD8vA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F0Tr_ccXQ.mp4" Type="http://schemas.openxmlformats.org/officeDocument/2006/relationships/video"/><Relationship Id="rId4" Target="../media/VAF0Tr_ccXQ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VAF1tbiKGTo.mp4" Type="http://schemas.openxmlformats.org/officeDocument/2006/relationships/video"/><Relationship Id="rId4" Target="../media/VAF1tbiKGTo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VAF2MEqLpLk.mp4" Type="http://schemas.openxmlformats.org/officeDocument/2006/relationships/video"/><Relationship Id="rId4" Target="../media/VAF2MEqLpLk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http://3.37.188.92:3000" TargetMode="External" Type="http://schemas.openxmlformats.org/officeDocument/2006/relationships/hyperlink"/><Relationship Id="rId4" Target="../media/image47.png" Type="http://schemas.openxmlformats.org/officeDocument/2006/relationships/image"/><Relationship Id="rId5" Target="https://drive.google.com/file/d/1taTOblRCwX3SLvx_ALXdMwNh-woLdkcj/view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9009410" cy="6082798"/>
            <a:chOff x="0" y="0"/>
            <a:chExt cx="3286657" cy="2219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219021"/>
            </a:xfrm>
            <a:custGeom>
              <a:avLst/>
              <a:gdLst/>
              <a:ahLst/>
              <a:cxnLst/>
              <a:rect r="r" b="b" t="t" l="l"/>
              <a:pathLst>
                <a:path h="2219021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6082798"/>
            <a:chOff x="0" y="0"/>
            <a:chExt cx="2585364" cy="22190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219021"/>
            </a:xfrm>
            <a:custGeom>
              <a:avLst/>
              <a:gdLst/>
              <a:ahLst/>
              <a:cxnLst/>
              <a:rect r="r" b="b" t="t" l="l"/>
              <a:pathLst>
                <a:path h="2219021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765643" y="8090431"/>
            <a:ext cx="3993899" cy="926893"/>
            <a:chOff x="0" y="0"/>
            <a:chExt cx="1560327" cy="3621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0327" cy="362116"/>
            </a:xfrm>
            <a:custGeom>
              <a:avLst/>
              <a:gdLst/>
              <a:ahLst/>
              <a:cxnLst/>
              <a:rect r="r" b="b" t="t" l="l"/>
              <a:pathLst>
                <a:path h="362116" w="1560327">
                  <a:moveTo>
                    <a:pt x="0" y="0"/>
                  </a:moveTo>
                  <a:lnTo>
                    <a:pt x="1560327" y="0"/>
                  </a:lnTo>
                  <a:lnTo>
                    <a:pt x="1560327" y="362116"/>
                  </a:lnTo>
                  <a:lnTo>
                    <a:pt x="0" y="3621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051787" y="8445249"/>
            <a:ext cx="315723" cy="315723"/>
          </a:xfrm>
          <a:custGeom>
            <a:avLst/>
            <a:gdLst/>
            <a:ahLst/>
            <a:cxnLst/>
            <a:rect r="r" b="b" t="t" l="l"/>
            <a:pathLst>
              <a:path h="315723" w="315723">
                <a:moveTo>
                  <a:pt x="0" y="0"/>
                </a:moveTo>
                <a:lnTo>
                  <a:pt x="315724" y="0"/>
                </a:lnTo>
                <a:lnTo>
                  <a:pt x="315724" y="315724"/>
                </a:lnTo>
                <a:lnTo>
                  <a:pt x="0" y="315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69251" y="8132181"/>
            <a:ext cx="3374749" cy="81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521">
                <a:solidFill>
                  <a:srgbClr val="000000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팀장 : 임재혁 </a:t>
            </a:r>
          </a:p>
          <a:p>
            <a:pPr algn="l">
              <a:lnSpc>
                <a:spcPts val="3277"/>
              </a:lnSpc>
              <a:spcBef>
                <a:spcPct val="0"/>
              </a:spcBef>
            </a:pPr>
            <a:r>
              <a:rPr lang="en-US" sz="2521">
                <a:solidFill>
                  <a:srgbClr val="000000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팀원 : 정은경, 황성민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692016" y="3504605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002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92864" cy="338133"/>
              </a:xfrm>
              <a:custGeom>
                <a:avLst/>
                <a:gdLst/>
                <a:ahLst/>
                <a:cxnLst/>
                <a:rect r="r" b="b" t="t" l="l"/>
                <a:pathLst>
                  <a:path h="338133" w="1292864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89760" y="288340"/>
              <a:ext cx="974589" cy="659177"/>
            </a:xfrm>
            <a:custGeom>
              <a:avLst/>
              <a:gdLst/>
              <a:ahLst/>
              <a:cxnLst/>
              <a:rect r="r" b="b" t="t" l="l"/>
              <a:pathLst>
                <a:path h="659177" w="974589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583848" y="246876"/>
              <a:ext cx="2836341" cy="675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34"/>
                </a:lnSpc>
                <a:spcBef>
                  <a:spcPct val="0"/>
                </a:spcBef>
              </a:pPr>
              <a:r>
                <a:rPr lang="en-US" sz="3024">
                  <a:solidFill>
                    <a:srgbClr val="000000"/>
                  </a:solidFill>
                  <a:latin typeface="Arita Dotum Medium"/>
                  <a:ea typeface="Arita Dotum Medium"/>
                  <a:cs typeface="Arita Dotum Medium"/>
                  <a:sym typeface="Arita Dotum Medium"/>
                </a:rPr>
                <a:t>팀명 : 믿고조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37079" y="1983766"/>
            <a:ext cx="7946241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 spc="107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캡스톤 디자인 경진대회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7079" y="5696101"/>
            <a:ext cx="900941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장애인 주차구역 관리 시스템</a:t>
            </a:r>
          </a:p>
        </p:txBody>
      </p: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audioFile r:link="rId15"/>
            <p:extLst>
              <p:ext uri="{DAA4B4D4-6D71-4841-9C94-3DE7FCFB9230}">
                <p14:media xmlns:p14="http://schemas.microsoft.com/office/powerpoint/2010/main" r:embed="rId14">
                  <p14:trim st="110.0000" end="1753.00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23"/>
                </p:tgtEl>
              </p:cBhvr>
            </p:cmd>
            <p:audio>
              <p:cMediaNode mute="true" vol="100000" showWhenStopped="false">
                <p:cTn/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848" y="427037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외형 디자인(1)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8301112" y="1014413"/>
            <a:ext cx="8863650" cy="14287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14129" y="1937212"/>
            <a:ext cx="14659743" cy="7659152"/>
          </a:xfrm>
          <a:custGeom>
            <a:avLst/>
            <a:gdLst/>
            <a:ahLst/>
            <a:cxnLst/>
            <a:rect r="r" b="b" t="t" l="l"/>
            <a:pathLst>
              <a:path h="7659152" w="14659743">
                <a:moveTo>
                  <a:pt x="0" y="0"/>
                </a:moveTo>
                <a:lnTo>
                  <a:pt x="14659742" y="0"/>
                </a:lnTo>
                <a:lnTo>
                  <a:pt x="14659742" y="7659151"/>
                </a:lnTo>
                <a:lnTo>
                  <a:pt x="0" y="7659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9848" y="1663450"/>
            <a:ext cx="16834433" cy="8206674"/>
          </a:xfrm>
          <a:custGeom>
            <a:avLst/>
            <a:gdLst/>
            <a:ahLst/>
            <a:cxnLst/>
            <a:rect r="r" b="b" t="t" l="l"/>
            <a:pathLst>
              <a:path h="8206674" w="16834433">
                <a:moveTo>
                  <a:pt x="0" y="0"/>
                </a:moveTo>
                <a:lnTo>
                  <a:pt x="16834432" y="0"/>
                </a:lnTo>
                <a:lnTo>
                  <a:pt x="16834432" y="8206674"/>
                </a:lnTo>
                <a:lnTo>
                  <a:pt x="0" y="8206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01" r="0" b="-220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69347"/>
            <a:ext cx="7731304" cy="6604524"/>
          </a:xfrm>
          <a:custGeom>
            <a:avLst/>
            <a:gdLst/>
            <a:ahLst/>
            <a:cxnLst/>
            <a:rect r="r" b="b" t="t" l="l"/>
            <a:pathLst>
              <a:path h="6604524" w="7731304">
                <a:moveTo>
                  <a:pt x="0" y="0"/>
                </a:moveTo>
                <a:lnTo>
                  <a:pt x="7731304" y="0"/>
                </a:lnTo>
                <a:lnTo>
                  <a:pt x="7731304" y="6604523"/>
                </a:lnTo>
                <a:lnTo>
                  <a:pt x="0" y="6604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71" t="0" r="-331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46346" y="1985022"/>
            <a:ext cx="7712954" cy="6588848"/>
          </a:xfrm>
          <a:custGeom>
            <a:avLst/>
            <a:gdLst/>
            <a:ahLst/>
            <a:cxnLst/>
            <a:rect r="r" b="b" t="t" l="l"/>
            <a:pathLst>
              <a:path h="6588848" w="7712954">
                <a:moveTo>
                  <a:pt x="0" y="0"/>
                </a:moveTo>
                <a:lnTo>
                  <a:pt x="7712954" y="0"/>
                </a:lnTo>
                <a:lnTo>
                  <a:pt x="7712954" y="6588848"/>
                </a:lnTo>
                <a:lnTo>
                  <a:pt x="0" y="658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03" t="0" r="-4611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9848" y="427037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외형 디자인(2)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8051705" y="1014413"/>
            <a:ext cx="9113056" cy="14287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51775" y="5143500"/>
            <a:ext cx="1885155" cy="1007701"/>
          </a:xfrm>
          <a:custGeom>
            <a:avLst/>
            <a:gdLst/>
            <a:ahLst/>
            <a:cxnLst/>
            <a:rect r="r" b="b" t="t" l="l"/>
            <a:pathLst>
              <a:path h="1007701" w="1885155">
                <a:moveTo>
                  <a:pt x="0" y="0"/>
                </a:moveTo>
                <a:lnTo>
                  <a:pt x="1885154" y="0"/>
                </a:lnTo>
                <a:lnTo>
                  <a:pt x="1885154" y="1007701"/>
                </a:lnTo>
                <a:lnTo>
                  <a:pt x="0" y="1007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93275" y="4519378"/>
            <a:ext cx="1567555" cy="837929"/>
          </a:xfrm>
          <a:custGeom>
            <a:avLst/>
            <a:gdLst/>
            <a:ahLst/>
            <a:cxnLst/>
            <a:rect r="r" b="b" t="t" l="l"/>
            <a:pathLst>
              <a:path h="837929" w="1567555">
                <a:moveTo>
                  <a:pt x="0" y="0"/>
                </a:moveTo>
                <a:lnTo>
                  <a:pt x="1567555" y="0"/>
                </a:lnTo>
                <a:lnTo>
                  <a:pt x="1567555" y="837929"/>
                </a:lnTo>
                <a:lnTo>
                  <a:pt x="0" y="837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4592" y="8776734"/>
            <a:ext cx="16230600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작품 외형 디자인 전면(주차 자리 여부 LCD)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24918" y="8776734"/>
            <a:ext cx="16230600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작품 외형 디자인 측면(차단기)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848" y="427037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9848" y="2080399"/>
            <a:ext cx="5383426" cy="7177901"/>
          </a:xfrm>
          <a:custGeom>
            <a:avLst/>
            <a:gdLst/>
            <a:ahLst/>
            <a:cxnLst/>
            <a:rect r="r" b="b" t="t" l="l"/>
            <a:pathLst>
              <a:path h="7177901" w="5383426">
                <a:moveTo>
                  <a:pt x="0" y="0"/>
                </a:moveTo>
                <a:lnTo>
                  <a:pt x="5383426" y="0"/>
                </a:lnTo>
                <a:lnTo>
                  <a:pt x="5383426" y="7177901"/>
                </a:lnTo>
                <a:lnTo>
                  <a:pt x="0" y="717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8078" r="0" b="8078"/>
          <a:stretch>
            <a:fillRect/>
          </a:stretch>
        </p:blipFill>
        <p:spPr>
          <a:xfrm flipH="false" flipV="false" rot="0">
            <a:off x="6286500" y="2080399"/>
            <a:ext cx="11414724" cy="7177901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>
            <a:off x="4516572" y="887744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925664" y="9283501"/>
            <a:ext cx="14436672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초음파 센서에 감지된 거리에 따른 거리 값 출력과 값에 따른 빈자리 여부 판단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848" y="427037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sp>
        <p:nvSpPr>
          <p:cNvPr name="AutoShape 3" id="3"/>
          <p:cNvSpPr/>
          <p:nvPr/>
        </p:nvSpPr>
        <p:spPr>
          <a:xfrm>
            <a:off x="4516572" y="887744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35513" y="2788198"/>
            <a:ext cx="7409870" cy="5557402"/>
          </a:xfrm>
          <a:custGeom>
            <a:avLst/>
            <a:gdLst/>
            <a:ahLst/>
            <a:cxnLst/>
            <a:rect r="r" b="b" t="t" l="l"/>
            <a:pathLst>
              <a:path h="5557402" w="7409870">
                <a:moveTo>
                  <a:pt x="0" y="0"/>
                </a:moveTo>
                <a:lnTo>
                  <a:pt x="7409870" y="0"/>
                </a:lnTo>
                <a:lnTo>
                  <a:pt x="7409870" y="5557402"/>
                </a:lnTo>
                <a:lnTo>
                  <a:pt x="0" y="555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62910" y="2788198"/>
            <a:ext cx="6386866" cy="5557402"/>
          </a:xfrm>
          <a:custGeom>
            <a:avLst/>
            <a:gdLst/>
            <a:ahLst/>
            <a:cxnLst/>
            <a:rect r="r" b="b" t="t" l="l"/>
            <a:pathLst>
              <a:path h="5557402" w="6386866">
                <a:moveTo>
                  <a:pt x="0" y="0"/>
                </a:moveTo>
                <a:lnTo>
                  <a:pt x="6386866" y="0"/>
                </a:lnTo>
                <a:lnTo>
                  <a:pt x="6386866" y="5557402"/>
                </a:lnTo>
                <a:lnTo>
                  <a:pt x="0" y="5557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94423" y="8635366"/>
            <a:ext cx="10099153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카드 태그 시, 소유 ID와 등록된 ID가 맞는지 확인 가능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848" y="427037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76605" y="1871297"/>
            <a:ext cx="12534790" cy="705081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4516572" y="887744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094423" y="9182100"/>
            <a:ext cx="10099153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인식한 ID에 따라서 차단기 역할인 서보모터 동작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848" y="427037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sp>
        <p:nvSpPr>
          <p:cNvPr name="AutoShape 3" id="3"/>
          <p:cNvSpPr/>
          <p:nvPr/>
        </p:nvSpPr>
        <p:spPr>
          <a:xfrm>
            <a:off x="4516572" y="887744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485625" y="2690107"/>
            <a:ext cx="7217597" cy="5413198"/>
          </a:xfrm>
          <a:custGeom>
            <a:avLst/>
            <a:gdLst/>
            <a:ahLst/>
            <a:cxnLst/>
            <a:rect r="r" b="b" t="t" l="l"/>
            <a:pathLst>
              <a:path h="5413198" w="7217597">
                <a:moveTo>
                  <a:pt x="0" y="0"/>
                </a:moveTo>
                <a:lnTo>
                  <a:pt x="7217597" y="0"/>
                </a:lnTo>
                <a:lnTo>
                  <a:pt x="7217597" y="5413198"/>
                </a:lnTo>
                <a:lnTo>
                  <a:pt x="0" y="5413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75176" y="1787908"/>
            <a:ext cx="9623463" cy="7217597"/>
          </a:xfrm>
          <a:custGeom>
            <a:avLst/>
            <a:gdLst/>
            <a:ahLst/>
            <a:cxnLst/>
            <a:rect r="r" b="b" t="t" l="l"/>
            <a:pathLst>
              <a:path h="7217597" w="9623463">
                <a:moveTo>
                  <a:pt x="0" y="0"/>
                </a:moveTo>
                <a:lnTo>
                  <a:pt x="9623463" y="0"/>
                </a:lnTo>
                <a:lnTo>
                  <a:pt x="9623463" y="7217597"/>
                </a:lnTo>
                <a:lnTo>
                  <a:pt x="0" y="7217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94423" y="9182100"/>
            <a:ext cx="10099153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작품의 외형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9848" y="1746575"/>
            <a:ext cx="8885843" cy="7134096"/>
          </a:xfrm>
          <a:custGeom>
            <a:avLst/>
            <a:gdLst/>
            <a:ahLst/>
            <a:cxnLst/>
            <a:rect r="r" b="b" t="t" l="l"/>
            <a:pathLst>
              <a:path h="7134096" w="8885843">
                <a:moveTo>
                  <a:pt x="0" y="0"/>
                </a:moveTo>
                <a:lnTo>
                  <a:pt x="8885843" y="0"/>
                </a:lnTo>
                <a:lnTo>
                  <a:pt x="8885843" y="7134096"/>
                </a:lnTo>
                <a:lnTo>
                  <a:pt x="0" y="713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5" b="-12359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2130182" y="1042987"/>
            <a:ext cx="5607346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680700" y="1829255"/>
            <a:ext cx="3895398" cy="7051417"/>
          </a:xfrm>
          <a:custGeom>
            <a:avLst/>
            <a:gdLst/>
            <a:ahLst/>
            <a:cxnLst/>
            <a:rect r="r" b="b" t="t" l="l"/>
            <a:pathLst>
              <a:path h="7051417" w="3895398">
                <a:moveTo>
                  <a:pt x="0" y="0"/>
                </a:moveTo>
                <a:lnTo>
                  <a:pt x="3895398" y="0"/>
                </a:lnTo>
                <a:lnTo>
                  <a:pt x="3895398" y="7051416"/>
                </a:lnTo>
                <a:lnTo>
                  <a:pt x="0" y="7051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676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372" y="427037"/>
            <a:ext cx="11566809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장애인 주차관리 어플리케이션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8379" y="9182100"/>
            <a:ext cx="10099153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웹 서비스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78823" y="9099746"/>
            <a:ext cx="10099153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앱 서비스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130182" y="1042987"/>
            <a:ext cx="5607346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4510" y="2036825"/>
            <a:ext cx="14718980" cy="6637409"/>
          </a:xfrm>
          <a:custGeom>
            <a:avLst/>
            <a:gdLst/>
            <a:ahLst/>
            <a:cxnLst/>
            <a:rect r="r" b="b" t="t" l="l"/>
            <a:pathLst>
              <a:path h="6637409" w="14718980">
                <a:moveTo>
                  <a:pt x="0" y="0"/>
                </a:moveTo>
                <a:lnTo>
                  <a:pt x="14718980" y="0"/>
                </a:lnTo>
                <a:lnTo>
                  <a:pt x="14718980" y="6637409"/>
                </a:lnTo>
                <a:lnTo>
                  <a:pt x="0" y="663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3372" y="427037"/>
            <a:ext cx="11566809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장애인 주차관리 어플리케이션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94423" y="8908733"/>
            <a:ext cx="10099153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주차 자리 확인 기능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130182" y="1042987"/>
            <a:ext cx="5607346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30779" y="1664434"/>
            <a:ext cx="14626443" cy="7191178"/>
          </a:xfrm>
          <a:custGeom>
            <a:avLst/>
            <a:gdLst/>
            <a:ahLst/>
            <a:cxnLst/>
            <a:rect r="r" b="b" t="t" l="l"/>
            <a:pathLst>
              <a:path h="7191178" w="14626443">
                <a:moveTo>
                  <a:pt x="0" y="0"/>
                </a:moveTo>
                <a:lnTo>
                  <a:pt x="14626442" y="0"/>
                </a:lnTo>
                <a:lnTo>
                  <a:pt x="14626442" y="7191178"/>
                </a:lnTo>
                <a:lnTo>
                  <a:pt x="0" y="719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3372" y="427037"/>
            <a:ext cx="11566809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장애인 주차관리 어플리케이션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94423" y="8908733"/>
            <a:ext cx="10099153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남은 자리 확인 기능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130182" y="1042987"/>
            <a:ext cx="5607346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53502"/>
            <a:ext cx="4219757" cy="7067235"/>
          </a:xfrm>
          <a:custGeom>
            <a:avLst/>
            <a:gdLst/>
            <a:ahLst/>
            <a:cxnLst/>
            <a:rect r="r" b="b" t="t" l="l"/>
            <a:pathLst>
              <a:path h="7067235" w="4219757">
                <a:moveTo>
                  <a:pt x="0" y="0"/>
                </a:moveTo>
                <a:lnTo>
                  <a:pt x="4219757" y="0"/>
                </a:lnTo>
                <a:lnTo>
                  <a:pt x="4219757" y="7067235"/>
                </a:lnTo>
                <a:lnTo>
                  <a:pt x="0" y="7067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1764" y="3639888"/>
            <a:ext cx="11875764" cy="5171128"/>
          </a:xfrm>
          <a:custGeom>
            <a:avLst/>
            <a:gdLst/>
            <a:ahLst/>
            <a:cxnLst/>
            <a:rect r="r" b="b" t="t" l="l"/>
            <a:pathLst>
              <a:path h="5171128" w="11875764">
                <a:moveTo>
                  <a:pt x="0" y="0"/>
                </a:moveTo>
                <a:lnTo>
                  <a:pt x="11875763" y="0"/>
                </a:lnTo>
                <a:lnTo>
                  <a:pt x="11875763" y="5171128"/>
                </a:lnTo>
                <a:lnTo>
                  <a:pt x="0" y="517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372" y="427037"/>
            <a:ext cx="11566809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장애인 주차관리 어플리케이션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94423" y="8908733"/>
            <a:ext cx="10099153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도움 요청 기능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10273"/>
            <a:ext cx="15795020" cy="6745738"/>
            <a:chOff x="0" y="0"/>
            <a:chExt cx="5762066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460863"/>
            </a:xfrm>
            <a:custGeom>
              <a:avLst/>
              <a:gdLst/>
              <a:ahLst/>
              <a:cxnLst/>
              <a:rect r="r" b="b" t="t" l="l"/>
              <a:pathLst>
                <a:path h="24608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7" id="7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203414">
            <a:off x="15784967" y="6721245"/>
            <a:ext cx="651301" cy="933765"/>
          </a:xfrm>
          <a:custGeom>
            <a:avLst/>
            <a:gdLst/>
            <a:ahLst/>
            <a:cxnLst/>
            <a:rect r="r" b="b" t="t" l="l"/>
            <a:pathLst>
              <a:path h="933765" w="651301">
                <a:moveTo>
                  <a:pt x="0" y="0"/>
                </a:moveTo>
                <a:lnTo>
                  <a:pt x="651301" y="0"/>
                </a:lnTo>
                <a:lnTo>
                  <a:pt x="651301" y="933765"/>
                </a:lnTo>
                <a:lnTo>
                  <a:pt x="0" y="933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83996" y="915391"/>
            <a:ext cx="1083971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60041" y="6847413"/>
            <a:ext cx="408079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기대 효과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70688" y="3721578"/>
            <a:ext cx="408079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작품 시연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70688" y="6856500"/>
            <a:ext cx="419712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개발 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50713" y="8708394"/>
            <a:ext cx="408079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212416" y="3721578"/>
            <a:ext cx="50530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설계동기 및 설계목표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6700" y="3628709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1.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6700" y="6810901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3.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6803" y="3628709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5.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65529" y="6810901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7.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36700" y="5219805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2.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6700" y="8401576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4.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61188" y="5220226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6.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61188" y="8396291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8.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12416" y="5256738"/>
            <a:ext cx="50530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개발 범위 및 동작 순서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12416" y="8438088"/>
            <a:ext cx="447964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작품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70688" y="5256738"/>
            <a:ext cx="408079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향후 계획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70688" y="8456261"/>
            <a:ext cx="419712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팀 소개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848" y="427037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sp>
        <p:nvSpPr>
          <p:cNvPr name="AutoShape 3" id="3"/>
          <p:cNvSpPr/>
          <p:nvPr/>
        </p:nvSpPr>
        <p:spPr>
          <a:xfrm>
            <a:off x="4516572" y="887744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10.0000" end="1783.0000"/>
                </p14:media>
              </p:ext>
            </p:extLst>
          </p:nvPr>
        </p:nvPicPr>
        <p:blipFill>
          <a:blip r:embed="rId2"/>
          <a:srcRect l="0" t="15110" r="0" b="5666"/>
          <a:stretch>
            <a:fillRect/>
          </a:stretch>
        </p:blipFill>
        <p:spPr>
          <a:xfrm flipH="false" flipV="false" rot="0">
            <a:off x="362260" y="1882347"/>
            <a:ext cx="17563480" cy="7826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516572" y="887744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-114300"/>
            <a:ext cx="18288000" cy="1051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848" y="427037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sp>
        <p:nvSpPr>
          <p:cNvPr name="AutoShape 3" id="3"/>
          <p:cNvSpPr/>
          <p:nvPr/>
        </p:nvSpPr>
        <p:spPr>
          <a:xfrm>
            <a:off x="4516572" y="887744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>
            <a:hlinkClick r:id="rId3" tooltip="http://3.37.188.92:3000"/>
          </p:cNvPr>
          <p:cNvSpPr/>
          <p:nvPr/>
        </p:nvSpPr>
        <p:spPr>
          <a:xfrm flipH="false" flipV="false" rot="0">
            <a:off x="1148698" y="2257832"/>
            <a:ext cx="6735748" cy="6735748"/>
          </a:xfrm>
          <a:custGeom>
            <a:avLst/>
            <a:gdLst/>
            <a:ahLst/>
            <a:cxnLst/>
            <a:rect r="r" b="b" t="t" l="l"/>
            <a:pathLst>
              <a:path h="6735748" w="6735748">
                <a:moveTo>
                  <a:pt x="0" y="0"/>
                </a:moveTo>
                <a:lnTo>
                  <a:pt x="6735748" y="0"/>
                </a:lnTo>
                <a:lnTo>
                  <a:pt x="6735748" y="6735748"/>
                </a:lnTo>
                <a:lnTo>
                  <a:pt x="0" y="6735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>
            <a:hlinkClick r:id="rId5" tooltip="https://drive.google.com/file/d/1taTOblRCwX3SLvx_ALXdMwNh-woLdkcj/view"/>
          </p:cNvPr>
          <p:cNvSpPr/>
          <p:nvPr/>
        </p:nvSpPr>
        <p:spPr>
          <a:xfrm flipH="false" flipV="false" rot="0">
            <a:off x="9870549" y="2257832"/>
            <a:ext cx="6735748" cy="6735748"/>
          </a:xfrm>
          <a:custGeom>
            <a:avLst/>
            <a:gdLst/>
            <a:ahLst/>
            <a:cxnLst/>
            <a:rect r="r" b="b" t="t" l="l"/>
            <a:pathLst>
              <a:path h="6735748" w="6735748">
                <a:moveTo>
                  <a:pt x="0" y="0"/>
                </a:moveTo>
                <a:lnTo>
                  <a:pt x="6735748" y="0"/>
                </a:lnTo>
                <a:lnTo>
                  <a:pt x="6735748" y="6735748"/>
                </a:lnTo>
                <a:lnTo>
                  <a:pt x="0" y="6735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533005" y="8917380"/>
            <a:ext cx="10099153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웹 QR코드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88847" y="8917380"/>
            <a:ext cx="10099153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앱 QR코드(안드로이드)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5495" y="680808"/>
            <a:ext cx="16439375" cy="1795912"/>
            <a:chOff x="0" y="0"/>
            <a:chExt cx="5997128" cy="6551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7129" cy="655154"/>
            </a:xfrm>
            <a:custGeom>
              <a:avLst/>
              <a:gdLst/>
              <a:ahLst/>
              <a:cxnLst/>
              <a:rect r="r" b="b" t="t" l="l"/>
              <a:pathLst>
                <a:path h="65515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655154"/>
                  </a:lnTo>
                  <a:lnTo>
                    <a:pt x="0" y="6551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2924396"/>
          <a:ext cx="16439375" cy="5646356"/>
        </p:xfrm>
        <a:graphic>
          <a:graphicData uri="http://schemas.openxmlformats.org/drawingml/2006/table">
            <a:tbl>
              <a:tblPr/>
              <a:tblGrid>
                <a:gridCol w="2987185"/>
                <a:gridCol w="13452190"/>
              </a:tblGrid>
              <a:tr h="1882119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주차장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주차장 API가 유료이기에 지도와 연결한 주차장 자리 확인 기능을  만들 예정.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2119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IOS 지원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현재는 Mac OS를 사용할 수 없어서 Android 어플만 지원하고 있지만,</a:t>
                      </a:r>
                      <a:endParaRPr lang="en-US" sz="1100"/>
                    </a:p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Mac OS를 개발할 수 있는 기기가 생긴다면 IOS 어플도 지원할 예정.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2119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실시간 신고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카메라를 연결하여 Python 모듈의 OpenCV를 활용하여 차량의 번호를</a:t>
                      </a:r>
                      <a:endParaRPr lang="en-US" sz="1100"/>
                    </a:p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자동으로 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관공서에 신고하는 기능을 추가할 예정.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427400" y="845542"/>
            <a:ext cx="1339556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향후 계획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47813" y="4840939"/>
            <a:ext cx="16230600" cy="53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009883" y="6684123"/>
            <a:ext cx="16230600" cy="53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028763" y="2897699"/>
            <a:ext cx="16230600" cy="53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4028799" y="9277350"/>
            <a:ext cx="16230600" cy="53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1009587" y="2924396"/>
            <a:ext cx="19113" cy="56463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7221137" y="2924461"/>
            <a:ext cx="38163" cy="56005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009587" y="2924396"/>
            <a:ext cx="19113" cy="55548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4009624" y="2970077"/>
            <a:ext cx="19113" cy="56007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개발 일정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89806" y="1958735"/>
          <a:ext cx="16583930" cy="7446873"/>
        </p:xfrm>
        <a:graphic>
          <a:graphicData uri="http://schemas.openxmlformats.org/drawingml/2006/table">
            <a:tbl>
              <a:tblPr/>
              <a:tblGrid>
                <a:gridCol w="1666324"/>
                <a:gridCol w="3717717"/>
                <a:gridCol w="1346514"/>
                <a:gridCol w="1410523"/>
                <a:gridCol w="1469554"/>
                <a:gridCol w="1549019"/>
                <a:gridCol w="1429443"/>
                <a:gridCol w="1489231"/>
                <a:gridCol w="1331814"/>
                <a:gridCol w="1173792"/>
              </a:tblGrid>
              <a:tr h="824081">
                <a:tc rowSpan="2"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절차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세부 수행 내용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절차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세부 수행 내용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8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추진 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추진 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추진 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추진 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추진 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추진 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추진 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추진 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824081"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절차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세부 수행 내용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절차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세부 수행 내용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9월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9월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10월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10월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11월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11월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12월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12월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2558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아이디어 회의 및 재료 구상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5"/>
                    </a:solidFill>
                  </a:tcPr>
                </a:tc>
              </a:tr>
              <a:tr h="11152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제품 주문 및 회로 구상과 회로 설계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회로 연결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2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주차망 모형 및 결과물 제작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72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결과물 평가 및 보완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5683" y="412750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물품 목록</a:t>
            </a:r>
          </a:p>
        </p:txBody>
      </p:sp>
      <p:sp>
        <p:nvSpPr>
          <p:cNvPr name="AutoShape 3" id="3"/>
          <p:cNvSpPr/>
          <p:nvPr/>
        </p:nvSpPr>
        <p:spPr>
          <a:xfrm>
            <a:off x="4516572" y="887744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89114" y="1668133"/>
          <a:ext cx="16509772" cy="8342471"/>
        </p:xfrm>
        <a:graphic>
          <a:graphicData uri="http://schemas.openxmlformats.org/drawingml/2006/table">
            <a:tbl>
              <a:tblPr/>
              <a:tblGrid>
                <a:gridCol w="4127443"/>
                <a:gridCol w="4127443"/>
                <a:gridCol w="4127443"/>
                <a:gridCol w="4127443"/>
              </a:tblGrid>
              <a:tr h="832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물품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단가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수량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금액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832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이더넷 쉴드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19,000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38,000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RFID 모듈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2,000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4,000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아두이노 키트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38,000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76,000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카메라(웹캠)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59,000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59,000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01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7-SEGMENT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1,400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1,400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A2 우드락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10,000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20,000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차량 모형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10,000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50,000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전기 테이프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2,500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10,000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477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총액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총액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총액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258,400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5495" y="680808"/>
            <a:ext cx="16439375" cy="1795912"/>
            <a:chOff x="0" y="0"/>
            <a:chExt cx="5997128" cy="6551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7129" cy="655154"/>
            </a:xfrm>
            <a:custGeom>
              <a:avLst/>
              <a:gdLst/>
              <a:ahLst/>
              <a:cxnLst/>
              <a:rect r="r" b="b" t="t" l="l"/>
              <a:pathLst>
                <a:path h="65515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655154"/>
                  </a:lnTo>
                  <a:lnTo>
                    <a:pt x="0" y="6551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722835" y="2771337"/>
            <a:ext cx="4804695" cy="1907635"/>
            <a:chOff x="0" y="0"/>
            <a:chExt cx="1265434" cy="5024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5434" cy="502422"/>
            </a:xfrm>
            <a:custGeom>
              <a:avLst/>
              <a:gdLst/>
              <a:ahLst/>
              <a:cxnLst/>
              <a:rect r="r" b="b" t="t" l="l"/>
              <a:pathLst>
                <a:path h="502422" w="1265434">
                  <a:moveTo>
                    <a:pt x="82178" y="0"/>
                  </a:moveTo>
                  <a:lnTo>
                    <a:pt x="1183257" y="0"/>
                  </a:lnTo>
                  <a:cubicBezTo>
                    <a:pt x="1205051" y="0"/>
                    <a:pt x="1225954" y="8658"/>
                    <a:pt x="1241365" y="24069"/>
                  </a:cubicBezTo>
                  <a:cubicBezTo>
                    <a:pt x="1256776" y="39481"/>
                    <a:pt x="1265434" y="60383"/>
                    <a:pt x="1265434" y="82178"/>
                  </a:cubicBezTo>
                  <a:lnTo>
                    <a:pt x="1265434" y="420245"/>
                  </a:lnTo>
                  <a:cubicBezTo>
                    <a:pt x="1265434" y="465630"/>
                    <a:pt x="1228642" y="502422"/>
                    <a:pt x="1183257" y="502422"/>
                  </a:cubicBezTo>
                  <a:lnTo>
                    <a:pt x="82178" y="502422"/>
                  </a:lnTo>
                  <a:cubicBezTo>
                    <a:pt x="60383" y="502422"/>
                    <a:pt x="39481" y="493764"/>
                    <a:pt x="24069" y="478353"/>
                  </a:cubicBezTo>
                  <a:cubicBezTo>
                    <a:pt x="8658" y="462942"/>
                    <a:pt x="0" y="442040"/>
                    <a:pt x="0" y="420245"/>
                  </a:cubicBezTo>
                  <a:lnTo>
                    <a:pt x="0" y="82178"/>
                  </a:lnTo>
                  <a:cubicBezTo>
                    <a:pt x="0" y="60383"/>
                    <a:pt x="8658" y="39481"/>
                    <a:pt x="24069" y="24069"/>
                  </a:cubicBezTo>
                  <a:cubicBezTo>
                    <a:pt x="39481" y="8658"/>
                    <a:pt x="60383" y="0"/>
                    <a:pt x="821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3EA8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1265434" cy="664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-159">
                  <a:solidFill>
                    <a:srgbClr val="000000"/>
                  </a:solidFill>
                  <a:latin typeface="Gothic A1 Semi-Bold"/>
                  <a:ea typeface="Gothic A1 Semi-Bold"/>
                  <a:cs typeface="Gothic A1 Semi-Bold"/>
                  <a:sym typeface="Gothic A1 Semi-Bold"/>
                </a:rPr>
                <a:t>팀장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 spc="-159">
                  <a:solidFill>
                    <a:srgbClr val="000000"/>
                  </a:solidFill>
                  <a:latin typeface="Gothic A1 Semi-Bold"/>
                  <a:ea typeface="Gothic A1 Semi-Bold"/>
                  <a:cs typeface="Gothic A1 Semi-Bold"/>
                  <a:sym typeface="Gothic A1 Semi-Bold"/>
                </a:rPr>
                <a:t>임재혁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27400" y="845542"/>
            <a:ext cx="1339556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팀 소개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4396455" y="5496298"/>
            <a:ext cx="9456990" cy="19050"/>
          </a:xfrm>
          <a:prstGeom prst="line">
            <a:avLst/>
          </a:prstGeom>
          <a:ln cap="flat" w="38100">
            <a:solidFill>
              <a:srgbClr val="003E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163050" y="4678972"/>
            <a:ext cx="0" cy="826852"/>
          </a:xfrm>
          <a:prstGeom prst="line">
            <a:avLst/>
          </a:prstGeom>
          <a:ln cap="flat" w="38100">
            <a:solidFill>
              <a:srgbClr val="003E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4396417" y="5505823"/>
            <a:ext cx="0" cy="720936"/>
          </a:xfrm>
          <a:prstGeom prst="line">
            <a:avLst/>
          </a:prstGeom>
          <a:ln cap="flat" w="38100">
            <a:solidFill>
              <a:srgbClr val="003EA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2070540" y="6169608"/>
            <a:ext cx="4804695" cy="1907635"/>
            <a:chOff x="0" y="0"/>
            <a:chExt cx="1265434" cy="5024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5434" cy="502422"/>
            </a:xfrm>
            <a:custGeom>
              <a:avLst/>
              <a:gdLst/>
              <a:ahLst/>
              <a:cxnLst/>
              <a:rect r="r" b="b" t="t" l="l"/>
              <a:pathLst>
                <a:path h="502422" w="1265434">
                  <a:moveTo>
                    <a:pt x="82178" y="0"/>
                  </a:moveTo>
                  <a:lnTo>
                    <a:pt x="1183257" y="0"/>
                  </a:lnTo>
                  <a:cubicBezTo>
                    <a:pt x="1205051" y="0"/>
                    <a:pt x="1225954" y="8658"/>
                    <a:pt x="1241365" y="24069"/>
                  </a:cubicBezTo>
                  <a:cubicBezTo>
                    <a:pt x="1256776" y="39481"/>
                    <a:pt x="1265434" y="60383"/>
                    <a:pt x="1265434" y="82178"/>
                  </a:cubicBezTo>
                  <a:lnTo>
                    <a:pt x="1265434" y="420245"/>
                  </a:lnTo>
                  <a:cubicBezTo>
                    <a:pt x="1265434" y="465630"/>
                    <a:pt x="1228642" y="502422"/>
                    <a:pt x="1183257" y="502422"/>
                  </a:cubicBezTo>
                  <a:lnTo>
                    <a:pt x="82178" y="502422"/>
                  </a:lnTo>
                  <a:cubicBezTo>
                    <a:pt x="60383" y="502422"/>
                    <a:pt x="39481" y="493764"/>
                    <a:pt x="24069" y="478353"/>
                  </a:cubicBezTo>
                  <a:cubicBezTo>
                    <a:pt x="8658" y="462942"/>
                    <a:pt x="0" y="442040"/>
                    <a:pt x="0" y="420245"/>
                  </a:cubicBezTo>
                  <a:lnTo>
                    <a:pt x="0" y="82178"/>
                  </a:lnTo>
                  <a:cubicBezTo>
                    <a:pt x="0" y="60383"/>
                    <a:pt x="8658" y="39481"/>
                    <a:pt x="24069" y="24069"/>
                  </a:cubicBezTo>
                  <a:cubicBezTo>
                    <a:pt x="39481" y="8658"/>
                    <a:pt x="60383" y="0"/>
                    <a:pt x="821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3EA8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61925"/>
              <a:ext cx="1265434" cy="664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-159">
                  <a:solidFill>
                    <a:srgbClr val="000000"/>
                  </a:solidFill>
                  <a:latin typeface="Gothic A1 Semi-Bold"/>
                  <a:ea typeface="Gothic A1 Semi-Bold"/>
                  <a:cs typeface="Gothic A1 Semi-Bold"/>
                  <a:sym typeface="Gothic A1 Semi-Bold"/>
                </a:rPr>
                <a:t>팀원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 spc="-159">
                  <a:solidFill>
                    <a:srgbClr val="000000"/>
                  </a:solidFill>
                  <a:latin typeface="Gothic A1 Semi-Bold"/>
                  <a:ea typeface="Gothic A1 Semi-Bold"/>
                  <a:cs typeface="Gothic A1 Semi-Bold"/>
                  <a:sym typeface="Gothic A1 Semi-Bold"/>
                </a:rPr>
                <a:t>정은경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834433" y="5505823"/>
            <a:ext cx="0" cy="720936"/>
          </a:xfrm>
          <a:prstGeom prst="line">
            <a:avLst/>
          </a:prstGeom>
          <a:ln cap="flat" w="38100">
            <a:solidFill>
              <a:srgbClr val="003EA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1527530" y="6169608"/>
            <a:ext cx="4804695" cy="1907635"/>
            <a:chOff x="0" y="0"/>
            <a:chExt cx="1265434" cy="5024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5434" cy="502422"/>
            </a:xfrm>
            <a:custGeom>
              <a:avLst/>
              <a:gdLst/>
              <a:ahLst/>
              <a:cxnLst/>
              <a:rect r="r" b="b" t="t" l="l"/>
              <a:pathLst>
                <a:path h="502422" w="1265434">
                  <a:moveTo>
                    <a:pt x="82178" y="0"/>
                  </a:moveTo>
                  <a:lnTo>
                    <a:pt x="1183257" y="0"/>
                  </a:lnTo>
                  <a:cubicBezTo>
                    <a:pt x="1205051" y="0"/>
                    <a:pt x="1225954" y="8658"/>
                    <a:pt x="1241365" y="24069"/>
                  </a:cubicBezTo>
                  <a:cubicBezTo>
                    <a:pt x="1256776" y="39481"/>
                    <a:pt x="1265434" y="60383"/>
                    <a:pt x="1265434" y="82178"/>
                  </a:cubicBezTo>
                  <a:lnTo>
                    <a:pt x="1265434" y="420245"/>
                  </a:lnTo>
                  <a:cubicBezTo>
                    <a:pt x="1265434" y="465630"/>
                    <a:pt x="1228642" y="502422"/>
                    <a:pt x="1183257" y="502422"/>
                  </a:cubicBezTo>
                  <a:lnTo>
                    <a:pt x="82178" y="502422"/>
                  </a:lnTo>
                  <a:cubicBezTo>
                    <a:pt x="60383" y="502422"/>
                    <a:pt x="39481" y="493764"/>
                    <a:pt x="24069" y="478353"/>
                  </a:cubicBezTo>
                  <a:cubicBezTo>
                    <a:pt x="8658" y="462942"/>
                    <a:pt x="0" y="442040"/>
                    <a:pt x="0" y="420245"/>
                  </a:cubicBezTo>
                  <a:lnTo>
                    <a:pt x="0" y="82178"/>
                  </a:lnTo>
                  <a:cubicBezTo>
                    <a:pt x="0" y="60383"/>
                    <a:pt x="8658" y="39481"/>
                    <a:pt x="24069" y="24069"/>
                  </a:cubicBezTo>
                  <a:cubicBezTo>
                    <a:pt x="39481" y="8658"/>
                    <a:pt x="60383" y="0"/>
                    <a:pt x="821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3EA8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61925"/>
              <a:ext cx="1265434" cy="664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-159">
                  <a:solidFill>
                    <a:srgbClr val="000000"/>
                  </a:solidFill>
                  <a:latin typeface="Gothic A1 Semi-Bold"/>
                  <a:ea typeface="Gothic A1 Semi-Bold"/>
                  <a:cs typeface="Gothic A1 Semi-Bold"/>
                  <a:sym typeface="Gothic A1 Semi-Bold"/>
                </a:rPr>
                <a:t>팀원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 spc="-159">
                  <a:solidFill>
                    <a:srgbClr val="000000"/>
                  </a:solidFill>
                  <a:latin typeface="Gothic A1 Semi-Bold"/>
                  <a:ea typeface="Gothic A1 Semi-Bold"/>
                  <a:cs typeface="Gothic A1 Semi-Bold"/>
                  <a:sym typeface="Gothic A1 Semi-Bold"/>
                </a:rPr>
                <a:t>황성민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5495" y="680808"/>
            <a:ext cx="16439375" cy="1795912"/>
            <a:chOff x="0" y="0"/>
            <a:chExt cx="5997128" cy="6551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97129" cy="655154"/>
            </a:xfrm>
            <a:custGeom>
              <a:avLst/>
              <a:gdLst/>
              <a:ahLst/>
              <a:cxnLst/>
              <a:rect r="r" b="b" t="t" l="l"/>
              <a:pathLst>
                <a:path h="65515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655154"/>
                  </a:lnTo>
                  <a:lnTo>
                    <a:pt x="0" y="6551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2924396"/>
          <a:ext cx="16439375" cy="5646356"/>
        </p:xfrm>
        <a:graphic>
          <a:graphicData uri="http://schemas.openxmlformats.org/drawingml/2006/table">
            <a:tbl>
              <a:tblPr/>
              <a:tblGrid>
                <a:gridCol w="2987185"/>
                <a:gridCol w="13452190"/>
              </a:tblGrid>
              <a:tr h="1882119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팀장  임재혁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평소 코딩 작업에 관심이 많아 꾸준히 공부를 하고, </a:t>
                      </a:r>
                      <a:endParaRPr lang="en-US" sz="1100"/>
                    </a:p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코딩 대회 수상 경력을 살려 코딩을 담당. (SW 개발)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2119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팀원  정은경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회로 설계 및 설계한 회로에 따른 코드 작성을 하는 프로젝트 경험을</a:t>
                      </a:r>
                      <a:endParaRPr lang="en-US" sz="1100"/>
                    </a:p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 살려 전반적인 회로 설계와 코딩을 담당. (SW 개발)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2119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팀원  황성민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어릴 적부터 기계에 관심이 많고, 교과 과정에서 배운 경험을 살려 회로 설계 및 HW</a:t>
                      </a:r>
                      <a:endParaRPr lang="en-US" sz="1100"/>
                    </a:p>
                    <a:p>
                      <a:pPr algn="ctr" marL="0" indent="0" lvl="1">
                        <a:lnSpc>
                          <a:spcPts val="3919"/>
                        </a:lnSpc>
                        <a:spcBef>
                          <a:spcPct val="0"/>
                        </a:spcBef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설계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210 다락방"/>
                          <a:ea typeface="210 다락방"/>
                          <a:cs typeface="210 다락방"/>
                          <a:sym typeface="210 다락방"/>
                        </a:rPr>
                        <a:t>를 담당. (HW 설계)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427400" y="845542"/>
            <a:ext cx="1339556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팀 소개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47813" y="4840939"/>
            <a:ext cx="16230600" cy="53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009883" y="6684123"/>
            <a:ext cx="16230600" cy="53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028763" y="2897699"/>
            <a:ext cx="16230600" cy="53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028763" y="8498309"/>
            <a:ext cx="16230600" cy="533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1009587" y="2924396"/>
            <a:ext cx="19113" cy="56463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7221137" y="2924461"/>
            <a:ext cx="38163" cy="56005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009587" y="2924396"/>
            <a:ext cx="19113" cy="55548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4009624" y="2970077"/>
            <a:ext cx="19113" cy="56007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24154"/>
            <a:ext cx="16436355" cy="5768915"/>
            <a:chOff x="0" y="0"/>
            <a:chExt cx="5996027" cy="2104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106887" y="915398"/>
            <a:ext cx="1207422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팀 규칙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75747" y="6876338"/>
            <a:ext cx="4588260" cy="961694"/>
            <a:chOff x="0" y="0"/>
            <a:chExt cx="6117680" cy="128225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6117680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규칙 </a:t>
              </a: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08336"/>
              <a:ext cx="6117680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  <a:cs typeface="Arita Dotum Medium"/>
                  <a:sym typeface="Arita Dotum Medium"/>
                </a:rPr>
                <a:t>소통하기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49870" y="6876338"/>
            <a:ext cx="4588260" cy="961694"/>
            <a:chOff x="0" y="0"/>
            <a:chExt cx="6117680" cy="128225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6117680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규칙 </a:t>
              </a: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08336"/>
              <a:ext cx="6117680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  <a:cs typeface="Arita Dotum Medium"/>
                  <a:sym typeface="Arita Dotum Medium"/>
                </a:rPr>
                <a:t>연락하기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23993" y="6876338"/>
            <a:ext cx="4588260" cy="961694"/>
            <a:chOff x="0" y="0"/>
            <a:chExt cx="6117680" cy="128225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6117680" cy="73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규칙 </a:t>
              </a: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08336"/>
              <a:ext cx="6117680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  <a:cs typeface="Arita Dotum Medium"/>
                  <a:sym typeface="Arita Dotum Medium"/>
                </a:rPr>
                <a:t>집중하기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584008" y="3485386"/>
            <a:ext cx="2568525" cy="2836725"/>
          </a:xfrm>
          <a:custGeom>
            <a:avLst/>
            <a:gdLst/>
            <a:ahLst/>
            <a:cxnLst/>
            <a:rect r="r" b="b" t="t" l="l"/>
            <a:pathLst>
              <a:path h="2836725" w="2568525">
                <a:moveTo>
                  <a:pt x="0" y="0"/>
                </a:moveTo>
                <a:lnTo>
                  <a:pt x="2568526" y="0"/>
                </a:lnTo>
                <a:lnTo>
                  <a:pt x="2568526" y="2836725"/>
                </a:lnTo>
                <a:lnTo>
                  <a:pt x="0" y="2836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158495" y="3485386"/>
            <a:ext cx="3006163" cy="2836725"/>
          </a:xfrm>
          <a:custGeom>
            <a:avLst/>
            <a:gdLst/>
            <a:ahLst/>
            <a:cxnLst/>
            <a:rect r="r" b="b" t="t" l="l"/>
            <a:pathLst>
              <a:path h="2836725" w="3006163">
                <a:moveTo>
                  <a:pt x="0" y="0"/>
                </a:moveTo>
                <a:lnTo>
                  <a:pt x="3006163" y="0"/>
                </a:lnTo>
                <a:lnTo>
                  <a:pt x="3006163" y="2836725"/>
                </a:lnTo>
                <a:lnTo>
                  <a:pt x="0" y="2836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574100" y="3485386"/>
            <a:ext cx="2910818" cy="2836725"/>
          </a:xfrm>
          <a:custGeom>
            <a:avLst/>
            <a:gdLst/>
            <a:ahLst/>
            <a:cxnLst/>
            <a:rect r="r" b="b" t="t" l="l"/>
            <a:pathLst>
              <a:path h="2836725" w="2910818">
                <a:moveTo>
                  <a:pt x="0" y="0"/>
                </a:moveTo>
                <a:lnTo>
                  <a:pt x="2910819" y="0"/>
                </a:lnTo>
                <a:lnTo>
                  <a:pt x="2910819" y="2836725"/>
                </a:lnTo>
                <a:lnTo>
                  <a:pt x="0" y="2836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8344" y="3284380"/>
            <a:ext cx="15795020" cy="3535020"/>
            <a:chOff x="0" y="0"/>
            <a:chExt cx="5762066" cy="12895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1289585"/>
            </a:xfrm>
            <a:custGeom>
              <a:avLst/>
              <a:gdLst/>
              <a:ahLst/>
              <a:cxnLst/>
              <a:rect r="r" b="b" t="t" l="l"/>
              <a:pathLst>
                <a:path h="1289585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14972495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18246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89709" y="4356565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812555" y="636947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908890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745606"/>
            <a:ext cx="4393894" cy="1062523"/>
          </a:xfrm>
          <a:custGeom>
            <a:avLst/>
            <a:gdLst/>
            <a:ahLst/>
            <a:cxnLst/>
            <a:rect r="r" b="b" t="t" l="l"/>
            <a:pathLst>
              <a:path h="1062523" w="4393894">
                <a:moveTo>
                  <a:pt x="0" y="0"/>
                </a:moveTo>
                <a:lnTo>
                  <a:pt x="4393894" y="0"/>
                </a:lnTo>
                <a:lnTo>
                  <a:pt x="4393894" y="1062524"/>
                </a:lnTo>
                <a:lnTo>
                  <a:pt x="0" y="10625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93835" y="2094023"/>
            <a:ext cx="1637441" cy="1643417"/>
          </a:xfrm>
          <a:custGeom>
            <a:avLst/>
            <a:gdLst/>
            <a:ahLst/>
            <a:cxnLst/>
            <a:rect r="r" b="b" t="t" l="l"/>
            <a:pathLst>
              <a:path h="1643417" w="1637441">
                <a:moveTo>
                  <a:pt x="0" y="0"/>
                </a:moveTo>
                <a:lnTo>
                  <a:pt x="1637441" y="0"/>
                </a:lnTo>
                <a:lnTo>
                  <a:pt x="1637441" y="1643417"/>
                </a:lnTo>
                <a:lnTo>
                  <a:pt x="0" y="16434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2469" y="2115945"/>
            <a:ext cx="6136744" cy="5727414"/>
            <a:chOff x="0" y="0"/>
            <a:chExt cx="8182326" cy="763655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175" r="7326" b="1175"/>
            <a:stretch>
              <a:fillRect/>
            </a:stretch>
          </p:blipFill>
          <p:spPr>
            <a:xfrm flipH="false" flipV="false">
              <a:off x="0" y="0"/>
              <a:ext cx="8182326" cy="7636551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8632772" y="1224781"/>
            <a:ext cx="8842957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416453" y="2115945"/>
            <a:ext cx="8842847" cy="4370210"/>
          </a:xfrm>
          <a:custGeom>
            <a:avLst/>
            <a:gdLst/>
            <a:ahLst/>
            <a:cxnLst/>
            <a:rect r="r" b="b" t="t" l="l"/>
            <a:pathLst>
              <a:path h="4370210" w="8842847">
                <a:moveTo>
                  <a:pt x="0" y="0"/>
                </a:moveTo>
                <a:lnTo>
                  <a:pt x="8842847" y="0"/>
                </a:lnTo>
                <a:lnTo>
                  <a:pt x="8842847" y="4370210"/>
                </a:lnTo>
                <a:lnTo>
                  <a:pt x="0" y="437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2469" y="818229"/>
            <a:ext cx="988830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Bold"/>
                <a:ea typeface="Now Bold"/>
                <a:cs typeface="Now Bold"/>
                <a:sym typeface="Now Bold"/>
              </a:rPr>
              <a:t>설계동기 및 필요성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7953" y="6867155"/>
            <a:ext cx="7999253" cy="83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400">
                <a:solidFill>
                  <a:srgbClr val="5F6061"/>
                </a:solidFill>
                <a:latin typeface="Now Bold"/>
                <a:ea typeface="Now Bold"/>
                <a:cs typeface="Now Bold"/>
                <a:sym typeface="Now Bold"/>
              </a:rPr>
              <a:t>복지분야 내용별 민원처리 현황</a:t>
            </a:r>
          </a:p>
          <a:p>
            <a:pPr algn="l">
              <a:lnSpc>
                <a:spcPts val="799"/>
              </a:lnSpc>
            </a:pPr>
          </a:p>
          <a:p>
            <a:pPr algn="l" marL="0" indent="0" lvl="0">
              <a:lnSpc>
                <a:spcPts val="1400"/>
              </a:lnSpc>
            </a:pPr>
            <a:r>
              <a:rPr lang="en-US" sz="1400">
                <a:solidFill>
                  <a:srgbClr val="5F6061"/>
                </a:solidFill>
                <a:latin typeface="Now Bold"/>
                <a:ea typeface="Now Bold"/>
                <a:cs typeface="Now Bold"/>
                <a:sym typeface="Now Bold"/>
              </a:rPr>
              <a:t>HTTPS://WWW.BUSAN.COM/VIEW/BUSAN/VIEW.PHP?CODE=2022100518165083687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005283"/>
            <a:ext cx="15998506" cy="1737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-79">
                <a:solidFill>
                  <a:srgbClr val="000000"/>
                </a:solidFill>
                <a:latin typeface="Gothic A1 Light"/>
                <a:ea typeface="Gothic A1 Light"/>
                <a:cs typeface="Gothic A1 Light"/>
                <a:sym typeface="Gothic A1 Light"/>
              </a:rPr>
              <a:t>일반인의 장애인 주차구역 침범 및 남용 문제로 인해 보장 받아야 할 권리를 침해 받는 사례가 늘어나며 이 점을 보완하기 위해 장애인 주차구역 관리 시스템을 구축해 장애인 주차구역 침범 및 남용 문제를 예방할 수 있으며 장애인들이 보다 더 편하게 사용할 수 있는 시스템이 필요하다고 느낌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5683" y="412750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선행 조사</a:t>
            </a:r>
          </a:p>
        </p:txBody>
      </p:sp>
      <p:sp>
        <p:nvSpPr>
          <p:cNvPr name="AutoShape 3" id="3"/>
          <p:cNvSpPr/>
          <p:nvPr/>
        </p:nvSpPr>
        <p:spPr>
          <a:xfrm>
            <a:off x="4516572" y="887744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89114" y="1916794"/>
          <a:ext cx="16509772" cy="7604566"/>
        </p:xfrm>
        <a:graphic>
          <a:graphicData uri="http://schemas.openxmlformats.org/drawingml/2006/table">
            <a:tbl>
              <a:tblPr/>
              <a:tblGrid>
                <a:gridCol w="2255087"/>
                <a:gridCol w="6935784"/>
                <a:gridCol w="7318902"/>
              </a:tblGrid>
              <a:tr h="11966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물품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기성품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현재 제작중인 작품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769709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공통점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2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장애인 주차 구역의 위반을 막기 위한 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장애인 주차 구역의 위반을 막기 위한 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70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공통점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장애인 주차 구역의 위반을 막기 위한 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장애인 주차 구역의 위반을 막기 위한 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70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공통점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장애인 주차 구역의 위반을 막기 위한 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장애인 주차 구역의 위반을 막기 위한 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70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공통점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장애인 주차 구역의 위반을 막기 위한 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장애인 주차 구역의 위반을 막기 위한 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684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차이점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미리 등록한 번호로 식별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장애인 등록 카드로 인식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342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차이점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주차 후 경보를 통해 차단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차단기를 통해 미리 차단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54994"/>
            <a:ext cx="9888306" cy="110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설계 목표 </a:t>
            </a:r>
          </a:p>
        </p:txBody>
      </p:sp>
      <p:sp>
        <p:nvSpPr>
          <p:cNvPr name="AutoShape 3" id="3"/>
          <p:cNvSpPr/>
          <p:nvPr/>
        </p:nvSpPr>
        <p:spPr>
          <a:xfrm>
            <a:off x="4519219" y="1061166"/>
            <a:ext cx="12956681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12469" y="4166565"/>
          <a:ext cx="16663431" cy="3994818"/>
        </p:xfrm>
        <a:graphic>
          <a:graphicData uri="http://schemas.openxmlformats.org/drawingml/2006/table">
            <a:tbl>
              <a:tblPr/>
              <a:tblGrid>
                <a:gridCol w="2431259"/>
                <a:gridCol w="9792138"/>
                <a:gridCol w="4440034"/>
              </a:tblGrid>
              <a:tr h="12947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장애인 인식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장애인 카드를 인식하여 주차 자리에 설치된 차단기를 해제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장애인 카드를 인식하여 주차 자리에 설치된 차단기를 해제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33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실시간 확인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웹, 앱을 통하여 불편 사항에 문의를 하면 실시간으로 접수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웹, 앱을 통하여 불편 사항에 문의를 하면 실시간으로 접수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66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자리 확인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해당 주차장에 장애인 주차 자리가 비어있는지 미리 확인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해당 주차장에 장애인 주차 자리가 비어있는지 미리 확인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812285" y="2542236"/>
            <a:ext cx="16663431" cy="74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아두이노와 웹, 앱 프로그래밍을 이용한 </a:t>
            </a:r>
            <a:r>
              <a:rPr lang="en-US" sz="43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장애인 주차구역 관리 시스템 개발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기대 효과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174820" y="4123348"/>
            <a:ext cx="4166235" cy="416623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4CC7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02695" y="4127920"/>
            <a:ext cx="4166235" cy="416623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4CC7">
                <a:alpha val="6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2085224" y="6168365"/>
            <a:ext cx="280117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5857349" y="6168365"/>
            <a:ext cx="280117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8946945" y="4123348"/>
            <a:ext cx="4166235" cy="416623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4CC7">
                <a:alpha val="8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9629474" y="6168365"/>
            <a:ext cx="2801176" cy="0"/>
          </a:xfrm>
          <a:prstGeom prst="line">
            <a:avLst/>
          </a:prstGeom>
          <a:ln cap="flat" w="38100">
            <a:solidFill>
              <a:srgbClr val="5898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2719070" y="4123348"/>
            <a:ext cx="4166235" cy="416623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13401600" y="6168365"/>
            <a:ext cx="2801176" cy="0"/>
          </a:xfrm>
          <a:prstGeom prst="line">
            <a:avLst/>
          </a:prstGeom>
          <a:ln cap="flat" w="38100">
            <a:solidFill>
              <a:srgbClr val="589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894347" y="5486165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불법 주차 예방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94347" y="6362465"/>
            <a:ext cx="318293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장애인이 아닌 사람은</a:t>
            </a:r>
          </a:p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애초에 주차를 불가능하게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차단기를 올려두어 예방한다.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66472" y="5486165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불법 주차 신고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66472" y="6362465"/>
            <a:ext cx="3182930" cy="128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 장애인 주차장에  주차된</a:t>
            </a:r>
          </a:p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차량에서 장애인 카드가 인식되지</a:t>
            </a:r>
          </a:p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않으면 자동으로 신고한다.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438597" y="5486165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필요 시 도움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38597" y="6362465"/>
            <a:ext cx="318293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장애인 운전자가 웹, 앱을</a:t>
            </a:r>
          </a:p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통해 문의를 하면 실시간으로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갱신되어 확인할 수 있다.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10723" y="5486165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시간 단축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10723" y="6362465"/>
            <a:ext cx="318293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주차장의 비어있는 주차 </a:t>
            </a:r>
          </a:p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자리를 파악하여 효율적으로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 주차한다.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483315" y="2914053"/>
            <a:ext cx="13867425" cy="1589019"/>
            <a:chOff x="0" y="0"/>
            <a:chExt cx="5058874" cy="5796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483315" y="4857358"/>
            <a:ext cx="13867425" cy="1589019"/>
            <a:chOff x="0" y="0"/>
            <a:chExt cx="5058874" cy="5796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483315" y="6793991"/>
            <a:ext cx="13867425" cy="1589019"/>
            <a:chOff x="0" y="0"/>
            <a:chExt cx="5058874" cy="5796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05495" y="2914053"/>
            <a:ext cx="1903745" cy="1589019"/>
            <a:chOff x="0" y="0"/>
            <a:chExt cx="2538326" cy="211869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651649" y="248767"/>
              <a:ext cx="1235028" cy="1621159"/>
            </a:xfrm>
            <a:custGeom>
              <a:avLst/>
              <a:gdLst/>
              <a:ahLst/>
              <a:cxnLst/>
              <a:rect r="r" b="b" t="t" l="l"/>
              <a:pathLst>
                <a:path h="1621159" w="1235028">
                  <a:moveTo>
                    <a:pt x="0" y="0"/>
                  </a:moveTo>
                  <a:lnTo>
                    <a:pt x="1235028" y="0"/>
                  </a:lnTo>
                  <a:lnTo>
                    <a:pt x="1235028" y="1621158"/>
                  </a:lnTo>
                  <a:lnTo>
                    <a:pt x="0" y="162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05495" y="4857358"/>
            <a:ext cx="1903745" cy="1589019"/>
            <a:chOff x="0" y="0"/>
            <a:chExt cx="2538326" cy="211869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95450" y="260744"/>
              <a:ext cx="1547426" cy="1516477"/>
            </a:xfrm>
            <a:custGeom>
              <a:avLst/>
              <a:gdLst/>
              <a:ahLst/>
              <a:cxnLst/>
              <a:rect r="r" b="b" t="t" l="l"/>
              <a:pathLst>
                <a:path h="1516477" w="1547426">
                  <a:moveTo>
                    <a:pt x="0" y="0"/>
                  </a:moveTo>
                  <a:lnTo>
                    <a:pt x="1547426" y="0"/>
                  </a:lnTo>
                  <a:lnTo>
                    <a:pt x="1547426" y="1516477"/>
                  </a:lnTo>
                  <a:lnTo>
                    <a:pt x="0" y="151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05495" y="6793991"/>
            <a:ext cx="1903745" cy="1589019"/>
            <a:chOff x="0" y="0"/>
            <a:chExt cx="2538326" cy="211869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815669" y="319785"/>
              <a:ext cx="986978" cy="1479123"/>
            </a:xfrm>
            <a:custGeom>
              <a:avLst/>
              <a:gdLst/>
              <a:ahLst/>
              <a:cxnLst/>
              <a:rect r="r" b="b" t="t" l="l"/>
              <a:pathLst>
                <a:path h="1479123" w="986978">
                  <a:moveTo>
                    <a:pt x="0" y="0"/>
                  </a:moveTo>
                  <a:lnTo>
                    <a:pt x="986979" y="0"/>
                  </a:lnTo>
                  <a:lnTo>
                    <a:pt x="986979" y="1479122"/>
                  </a:lnTo>
                  <a:lnTo>
                    <a:pt x="0" y="1479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3961525" y="915172"/>
            <a:ext cx="1036494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개발 범위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859018" y="3263683"/>
            <a:ext cx="10152508" cy="959610"/>
            <a:chOff x="0" y="0"/>
            <a:chExt cx="13536677" cy="127947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13536677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장애인 차량 인식 기능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05558"/>
              <a:ext cx="1353667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  <a:cs typeface="Arita Dotum Medium"/>
                  <a:sym typeface="Arita Dotum Medium"/>
                </a:rPr>
                <a:t>RFID를 이용하여 장애인을 인식해 주차 자리에 설치된 차단기 해제 기능을 개발.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859018" y="5206987"/>
            <a:ext cx="10152508" cy="959610"/>
            <a:chOff x="0" y="0"/>
            <a:chExt cx="13536677" cy="1279479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47625"/>
              <a:ext cx="13536677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장애인 차량 주차 여부 확인 기능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805558"/>
              <a:ext cx="1353667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  <a:cs typeface="Arita Dotum Medium"/>
                  <a:sym typeface="Arita Dotum Medium"/>
                </a:rPr>
                <a:t>초음파 센서를 이용하여 차량의 주차 여부를 확인하는 기능을 개발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859018" y="6930126"/>
            <a:ext cx="10152508" cy="1321560"/>
            <a:chOff x="0" y="0"/>
            <a:chExt cx="13536677" cy="176207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47625"/>
              <a:ext cx="13536677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  <a:ea typeface="Arita Dotum Bold"/>
                  <a:cs typeface="Arita Dotum Bold"/>
                  <a:sym typeface="Arita Dotum Bold"/>
                </a:rPr>
                <a:t>장애인 주차장 빈자리 확인 기능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805558"/>
              <a:ext cx="13536677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  <a:cs typeface="Arita Dotum Medium"/>
                  <a:sym typeface="Arita Dotum Medium"/>
                </a:rPr>
                <a:t>웹 또는 앱을 이용하여 자리 유무를 사전에 확인하고 LCD를 통해 주차장 입구에서도 자리를 확인할 수 있도록 개발.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63879" y="-156776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011526" y="873543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동작 순서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796790" y="4056873"/>
            <a:ext cx="4166235" cy="416623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4CC7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66330" y="4018773"/>
            <a:ext cx="4166235" cy="416623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4CC7">
                <a:alpha val="6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948860" y="6078268"/>
            <a:ext cx="280117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5479319" y="6120940"/>
            <a:ext cx="280117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327250" y="4056873"/>
            <a:ext cx="4166235" cy="416623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4CC7">
                <a:alpha val="84706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0009779" y="6120940"/>
            <a:ext cx="2801176" cy="0"/>
          </a:xfrm>
          <a:prstGeom prst="line">
            <a:avLst/>
          </a:prstGeom>
          <a:ln cap="flat" w="38100">
            <a:solidFill>
              <a:srgbClr val="5898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3855435" y="4056873"/>
            <a:ext cx="4166235" cy="416623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4537964" y="6120940"/>
            <a:ext cx="2801176" cy="0"/>
          </a:xfrm>
          <a:prstGeom prst="line">
            <a:avLst/>
          </a:prstGeom>
          <a:ln cap="flat" w="38100">
            <a:solidFill>
              <a:srgbClr val="589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757983" y="5377018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서보 모터 차단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7983" y="6253318"/>
            <a:ext cx="318293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평소에는 서보 모터가 올라가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있어 주차를 차단.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88442" y="5419690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RFID 인식 차단 해제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88442" y="6295990"/>
            <a:ext cx="318293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장애인 차량이 접근하면 차량의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RFID를 인식하여 서보모터 차단 해제.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18902" y="5419690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주차 상태 유지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18902" y="6295990"/>
            <a:ext cx="318293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차량이 주차 자리 위에 올라오면 초음파 센서가 감지하여 주차 여부를 확인.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47087" y="5419690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자리 여부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47087" y="6295990"/>
            <a:ext cx="318293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-72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초음파 센서의 입력을 통해 LCD와 앱 or 웹으로 출력하여 남은 자리 여부를 알림.</a:t>
            </a:r>
          </a:p>
        </p:txBody>
      </p:sp>
      <p:sp>
        <p:nvSpPr>
          <p:cNvPr name="AutoShape 28" id="28"/>
          <p:cNvSpPr/>
          <p:nvPr/>
        </p:nvSpPr>
        <p:spPr>
          <a:xfrm>
            <a:off x="4277860" y="6101890"/>
            <a:ext cx="69099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>
            <a:off x="8798502" y="6120940"/>
            <a:ext cx="690996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>
            <a:off x="13341085" y="6139990"/>
            <a:ext cx="69099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4277860" y="6135418"/>
            <a:ext cx="690996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>
            <a:off x="13341085" y="6178090"/>
            <a:ext cx="690996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구조도</a:t>
            </a:r>
          </a:p>
        </p:txBody>
      </p:sp>
      <p:sp>
        <p:nvSpPr>
          <p:cNvPr name="AutoShape 3" id="3"/>
          <p:cNvSpPr/>
          <p:nvPr/>
        </p:nvSpPr>
        <p:spPr>
          <a:xfrm>
            <a:off x="3772258" y="1299519"/>
            <a:ext cx="13703273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35551" y="2157989"/>
            <a:ext cx="17216897" cy="7423756"/>
            <a:chOff x="0" y="0"/>
            <a:chExt cx="4534491" cy="1955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34491" cy="1955228"/>
            </a:xfrm>
            <a:custGeom>
              <a:avLst/>
              <a:gdLst/>
              <a:ahLst/>
              <a:cxnLst/>
              <a:rect r="r" b="b" t="t" l="l"/>
              <a:pathLst>
                <a:path h="1955228" w="4534491">
                  <a:moveTo>
                    <a:pt x="22933" y="0"/>
                  </a:moveTo>
                  <a:lnTo>
                    <a:pt x="4511558" y="0"/>
                  </a:lnTo>
                  <a:cubicBezTo>
                    <a:pt x="4524224" y="0"/>
                    <a:pt x="4534491" y="10268"/>
                    <a:pt x="4534491" y="22933"/>
                  </a:cubicBezTo>
                  <a:lnTo>
                    <a:pt x="4534491" y="1932295"/>
                  </a:lnTo>
                  <a:cubicBezTo>
                    <a:pt x="4534491" y="1944960"/>
                    <a:pt x="4524224" y="1955228"/>
                    <a:pt x="4511558" y="1955228"/>
                  </a:cubicBezTo>
                  <a:lnTo>
                    <a:pt x="22933" y="1955228"/>
                  </a:lnTo>
                  <a:cubicBezTo>
                    <a:pt x="16851" y="1955228"/>
                    <a:pt x="11018" y="1952812"/>
                    <a:pt x="6717" y="1948511"/>
                  </a:cubicBezTo>
                  <a:cubicBezTo>
                    <a:pt x="2416" y="1944210"/>
                    <a:pt x="0" y="1938377"/>
                    <a:pt x="0" y="1932295"/>
                  </a:cubicBezTo>
                  <a:lnTo>
                    <a:pt x="0" y="22933"/>
                  </a:lnTo>
                  <a:cubicBezTo>
                    <a:pt x="0" y="16851"/>
                    <a:pt x="2416" y="11018"/>
                    <a:pt x="6717" y="6717"/>
                  </a:cubicBezTo>
                  <a:cubicBezTo>
                    <a:pt x="11018" y="2416"/>
                    <a:pt x="16851" y="0"/>
                    <a:pt x="22933" y="0"/>
                  </a:cubicBezTo>
                  <a:close/>
                </a:path>
              </a:pathLst>
            </a:custGeom>
            <a:solidFill>
              <a:srgbClr val="5898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4534491" cy="2031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775205" y="2481434"/>
            <a:ext cx="4700326" cy="6776866"/>
            <a:chOff x="0" y="0"/>
            <a:chExt cx="1237946" cy="17848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37946" cy="1784854"/>
            </a:xfrm>
            <a:custGeom>
              <a:avLst/>
              <a:gdLst/>
              <a:ahLst/>
              <a:cxnLst/>
              <a:rect r="r" b="b" t="t" l="l"/>
              <a:pathLst>
                <a:path h="1784854" w="1237946">
                  <a:moveTo>
                    <a:pt x="84002" y="0"/>
                  </a:moveTo>
                  <a:lnTo>
                    <a:pt x="1153944" y="0"/>
                  </a:lnTo>
                  <a:cubicBezTo>
                    <a:pt x="1176223" y="0"/>
                    <a:pt x="1197589" y="8850"/>
                    <a:pt x="1213342" y="24604"/>
                  </a:cubicBezTo>
                  <a:cubicBezTo>
                    <a:pt x="1229096" y="40357"/>
                    <a:pt x="1237946" y="61723"/>
                    <a:pt x="1237946" y="84002"/>
                  </a:cubicBezTo>
                  <a:lnTo>
                    <a:pt x="1237946" y="1700851"/>
                  </a:lnTo>
                  <a:cubicBezTo>
                    <a:pt x="1237946" y="1747245"/>
                    <a:pt x="1200337" y="1784854"/>
                    <a:pt x="1153944" y="1784854"/>
                  </a:cubicBezTo>
                  <a:lnTo>
                    <a:pt x="84002" y="1784854"/>
                  </a:lnTo>
                  <a:cubicBezTo>
                    <a:pt x="61723" y="1784854"/>
                    <a:pt x="40357" y="1776003"/>
                    <a:pt x="24604" y="1760250"/>
                  </a:cubicBezTo>
                  <a:cubicBezTo>
                    <a:pt x="8850" y="1744496"/>
                    <a:pt x="0" y="1723130"/>
                    <a:pt x="0" y="1700851"/>
                  </a:cubicBezTo>
                  <a:lnTo>
                    <a:pt x="0" y="84002"/>
                  </a:lnTo>
                  <a:cubicBezTo>
                    <a:pt x="0" y="61723"/>
                    <a:pt x="8850" y="40357"/>
                    <a:pt x="24604" y="24604"/>
                  </a:cubicBezTo>
                  <a:cubicBezTo>
                    <a:pt x="40357" y="8850"/>
                    <a:pt x="61723" y="0"/>
                    <a:pt x="84002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237946" cy="1861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7417" y="2481434"/>
            <a:ext cx="4700326" cy="3388433"/>
            <a:chOff x="0" y="0"/>
            <a:chExt cx="1237946" cy="8924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7946" cy="892427"/>
            </a:xfrm>
            <a:custGeom>
              <a:avLst/>
              <a:gdLst/>
              <a:ahLst/>
              <a:cxnLst/>
              <a:rect r="r" b="b" t="t" l="l"/>
              <a:pathLst>
                <a:path h="892427" w="1237946">
                  <a:moveTo>
                    <a:pt x="84002" y="0"/>
                  </a:moveTo>
                  <a:lnTo>
                    <a:pt x="1153944" y="0"/>
                  </a:lnTo>
                  <a:cubicBezTo>
                    <a:pt x="1176223" y="0"/>
                    <a:pt x="1197589" y="8850"/>
                    <a:pt x="1213342" y="24604"/>
                  </a:cubicBezTo>
                  <a:cubicBezTo>
                    <a:pt x="1229096" y="40357"/>
                    <a:pt x="1237946" y="61723"/>
                    <a:pt x="1237946" y="84002"/>
                  </a:cubicBezTo>
                  <a:lnTo>
                    <a:pt x="1237946" y="808425"/>
                  </a:lnTo>
                  <a:cubicBezTo>
                    <a:pt x="1237946" y="830703"/>
                    <a:pt x="1229096" y="852070"/>
                    <a:pt x="1213342" y="867823"/>
                  </a:cubicBezTo>
                  <a:cubicBezTo>
                    <a:pt x="1197589" y="883577"/>
                    <a:pt x="1176223" y="892427"/>
                    <a:pt x="1153944" y="892427"/>
                  </a:cubicBezTo>
                  <a:lnTo>
                    <a:pt x="84002" y="892427"/>
                  </a:lnTo>
                  <a:cubicBezTo>
                    <a:pt x="37609" y="892427"/>
                    <a:pt x="0" y="854818"/>
                    <a:pt x="0" y="808425"/>
                  </a:cubicBezTo>
                  <a:lnTo>
                    <a:pt x="0" y="84002"/>
                  </a:lnTo>
                  <a:cubicBezTo>
                    <a:pt x="0" y="61723"/>
                    <a:pt x="8850" y="40357"/>
                    <a:pt x="24604" y="24604"/>
                  </a:cubicBezTo>
                  <a:cubicBezTo>
                    <a:pt x="40357" y="8850"/>
                    <a:pt x="61723" y="0"/>
                    <a:pt x="84002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237946" cy="968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82835" y="2481434"/>
            <a:ext cx="6522331" cy="3388433"/>
            <a:chOff x="0" y="0"/>
            <a:chExt cx="1717816" cy="8924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17815" cy="892427"/>
            </a:xfrm>
            <a:custGeom>
              <a:avLst/>
              <a:gdLst/>
              <a:ahLst/>
              <a:cxnLst/>
              <a:rect r="r" b="b" t="t" l="l"/>
              <a:pathLst>
                <a:path h="892427" w="1717815">
                  <a:moveTo>
                    <a:pt x="60536" y="0"/>
                  </a:moveTo>
                  <a:lnTo>
                    <a:pt x="1657279" y="0"/>
                  </a:lnTo>
                  <a:cubicBezTo>
                    <a:pt x="1690712" y="0"/>
                    <a:pt x="1717815" y="27103"/>
                    <a:pt x="1717815" y="60536"/>
                  </a:cubicBezTo>
                  <a:lnTo>
                    <a:pt x="1717815" y="831891"/>
                  </a:lnTo>
                  <a:cubicBezTo>
                    <a:pt x="1717815" y="847946"/>
                    <a:pt x="1711438" y="863343"/>
                    <a:pt x="1700085" y="874696"/>
                  </a:cubicBezTo>
                  <a:cubicBezTo>
                    <a:pt x="1688732" y="886049"/>
                    <a:pt x="1673334" y="892427"/>
                    <a:pt x="1657279" y="892427"/>
                  </a:cubicBezTo>
                  <a:lnTo>
                    <a:pt x="60536" y="892427"/>
                  </a:lnTo>
                  <a:cubicBezTo>
                    <a:pt x="27103" y="892427"/>
                    <a:pt x="0" y="865324"/>
                    <a:pt x="0" y="831891"/>
                  </a:cubicBezTo>
                  <a:lnTo>
                    <a:pt x="0" y="60536"/>
                  </a:lnTo>
                  <a:cubicBezTo>
                    <a:pt x="0" y="27103"/>
                    <a:pt x="27103" y="0"/>
                    <a:pt x="60536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717816" cy="968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060498" y="2718937"/>
            <a:ext cx="6167004" cy="887331"/>
            <a:chOff x="0" y="0"/>
            <a:chExt cx="1624232" cy="2337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24232" cy="233700"/>
            </a:xfrm>
            <a:custGeom>
              <a:avLst/>
              <a:gdLst/>
              <a:ahLst/>
              <a:cxnLst/>
              <a:rect r="r" b="b" t="t" l="l"/>
              <a:pathLst>
                <a:path h="233700" w="1624232">
                  <a:moveTo>
                    <a:pt x="64024" y="0"/>
                  </a:moveTo>
                  <a:lnTo>
                    <a:pt x="1560207" y="0"/>
                  </a:lnTo>
                  <a:cubicBezTo>
                    <a:pt x="1595567" y="0"/>
                    <a:pt x="1624232" y="28665"/>
                    <a:pt x="1624232" y="64024"/>
                  </a:cubicBezTo>
                  <a:lnTo>
                    <a:pt x="1624232" y="169676"/>
                  </a:lnTo>
                  <a:cubicBezTo>
                    <a:pt x="1624232" y="186656"/>
                    <a:pt x="1617486" y="202941"/>
                    <a:pt x="1605479" y="214948"/>
                  </a:cubicBezTo>
                  <a:cubicBezTo>
                    <a:pt x="1593472" y="226955"/>
                    <a:pt x="1577188" y="233700"/>
                    <a:pt x="1560207" y="233700"/>
                  </a:cubicBezTo>
                  <a:lnTo>
                    <a:pt x="64024" y="233700"/>
                  </a:lnTo>
                  <a:cubicBezTo>
                    <a:pt x="28665" y="233700"/>
                    <a:pt x="0" y="205036"/>
                    <a:pt x="0" y="169676"/>
                  </a:cubicBezTo>
                  <a:lnTo>
                    <a:pt x="0" y="64024"/>
                  </a:lnTo>
                  <a:cubicBezTo>
                    <a:pt x="0" y="28665"/>
                    <a:pt x="28665" y="0"/>
                    <a:pt x="640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624232" cy="30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제어부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03777" y="2717016"/>
            <a:ext cx="4355523" cy="887331"/>
            <a:chOff x="0" y="0"/>
            <a:chExt cx="1147134" cy="2337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7134" cy="233700"/>
            </a:xfrm>
            <a:custGeom>
              <a:avLst/>
              <a:gdLst/>
              <a:ahLst/>
              <a:cxnLst/>
              <a:rect r="r" b="b" t="t" l="l"/>
              <a:pathLst>
                <a:path h="233700" w="1147134">
                  <a:moveTo>
                    <a:pt x="90652" y="0"/>
                  </a:moveTo>
                  <a:lnTo>
                    <a:pt x="1056481" y="0"/>
                  </a:lnTo>
                  <a:cubicBezTo>
                    <a:pt x="1106547" y="0"/>
                    <a:pt x="1147134" y="40586"/>
                    <a:pt x="1147134" y="90652"/>
                  </a:cubicBezTo>
                  <a:lnTo>
                    <a:pt x="1147134" y="143048"/>
                  </a:lnTo>
                  <a:cubicBezTo>
                    <a:pt x="1147134" y="193114"/>
                    <a:pt x="1106547" y="233700"/>
                    <a:pt x="1056481" y="233700"/>
                  </a:cubicBezTo>
                  <a:lnTo>
                    <a:pt x="90652" y="233700"/>
                  </a:lnTo>
                  <a:cubicBezTo>
                    <a:pt x="40586" y="233700"/>
                    <a:pt x="0" y="193114"/>
                    <a:pt x="0" y="143048"/>
                  </a:cubicBezTo>
                  <a:lnTo>
                    <a:pt x="0" y="90652"/>
                  </a:lnTo>
                  <a:cubicBezTo>
                    <a:pt x="0" y="40586"/>
                    <a:pt x="40586" y="0"/>
                    <a:pt x="906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1147134" cy="30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출력부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2717016"/>
            <a:ext cx="4354917" cy="887331"/>
            <a:chOff x="0" y="0"/>
            <a:chExt cx="1146974" cy="2337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6974" cy="233700"/>
            </a:xfrm>
            <a:custGeom>
              <a:avLst/>
              <a:gdLst/>
              <a:ahLst/>
              <a:cxnLst/>
              <a:rect r="r" b="b" t="t" l="l"/>
              <a:pathLst>
                <a:path h="233700" w="1146974">
                  <a:moveTo>
                    <a:pt x="90665" y="0"/>
                  </a:moveTo>
                  <a:lnTo>
                    <a:pt x="1056309" y="0"/>
                  </a:lnTo>
                  <a:cubicBezTo>
                    <a:pt x="1080355" y="0"/>
                    <a:pt x="1103416" y="9552"/>
                    <a:pt x="1120419" y="26555"/>
                  </a:cubicBezTo>
                  <a:cubicBezTo>
                    <a:pt x="1137422" y="43558"/>
                    <a:pt x="1146974" y="66619"/>
                    <a:pt x="1146974" y="90665"/>
                  </a:cubicBezTo>
                  <a:lnTo>
                    <a:pt x="1146974" y="143036"/>
                  </a:lnTo>
                  <a:cubicBezTo>
                    <a:pt x="1146974" y="193108"/>
                    <a:pt x="1106382" y="233700"/>
                    <a:pt x="1056309" y="233700"/>
                  </a:cubicBezTo>
                  <a:lnTo>
                    <a:pt x="90665" y="233700"/>
                  </a:lnTo>
                  <a:cubicBezTo>
                    <a:pt x="40592" y="233700"/>
                    <a:pt x="0" y="193108"/>
                    <a:pt x="0" y="143036"/>
                  </a:cubicBezTo>
                  <a:lnTo>
                    <a:pt x="0" y="90665"/>
                  </a:lnTo>
                  <a:cubicBezTo>
                    <a:pt x="0" y="40592"/>
                    <a:pt x="40592" y="0"/>
                    <a:pt x="906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146974" cy="3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입력부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3795808"/>
            <a:ext cx="4357761" cy="787463"/>
            <a:chOff x="0" y="0"/>
            <a:chExt cx="1147723" cy="20739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47723" cy="207398"/>
            </a:xfrm>
            <a:custGeom>
              <a:avLst/>
              <a:gdLst/>
              <a:ahLst/>
              <a:cxnLst/>
              <a:rect r="r" b="b" t="t" l="l"/>
              <a:pathLst>
                <a:path h="207398" w="1147723">
                  <a:moveTo>
                    <a:pt x="90606" y="0"/>
                  </a:moveTo>
                  <a:lnTo>
                    <a:pt x="1057117" y="0"/>
                  </a:lnTo>
                  <a:cubicBezTo>
                    <a:pt x="1081147" y="0"/>
                    <a:pt x="1104193" y="9546"/>
                    <a:pt x="1121185" y="26538"/>
                  </a:cubicBezTo>
                  <a:cubicBezTo>
                    <a:pt x="1138177" y="43530"/>
                    <a:pt x="1147723" y="66576"/>
                    <a:pt x="1147723" y="90606"/>
                  </a:cubicBezTo>
                  <a:lnTo>
                    <a:pt x="1147723" y="116792"/>
                  </a:lnTo>
                  <a:cubicBezTo>
                    <a:pt x="1147723" y="140822"/>
                    <a:pt x="1138177" y="163868"/>
                    <a:pt x="1121185" y="180860"/>
                  </a:cubicBezTo>
                  <a:cubicBezTo>
                    <a:pt x="1104193" y="197852"/>
                    <a:pt x="1081147" y="207398"/>
                    <a:pt x="1057117" y="207398"/>
                  </a:cubicBezTo>
                  <a:lnTo>
                    <a:pt x="90606" y="207398"/>
                  </a:lnTo>
                  <a:cubicBezTo>
                    <a:pt x="66576" y="207398"/>
                    <a:pt x="43530" y="197852"/>
                    <a:pt x="26538" y="180860"/>
                  </a:cubicBezTo>
                  <a:cubicBezTo>
                    <a:pt x="9546" y="163868"/>
                    <a:pt x="0" y="140822"/>
                    <a:pt x="0" y="116792"/>
                  </a:cubicBezTo>
                  <a:lnTo>
                    <a:pt x="0" y="90606"/>
                  </a:lnTo>
                  <a:cubicBezTo>
                    <a:pt x="0" y="66576"/>
                    <a:pt x="9546" y="43530"/>
                    <a:pt x="26538" y="26538"/>
                  </a:cubicBezTo>
                  <a:cubicBezTo>
                    <a:pt x="43530" y="9546"/>
                    <a:pt x="66576" y="0"/>
                    <a:pt x="906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147723" cy="283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RFID 모듈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14891" y="4721509"/>
            <a:ext cx="4272644" cy="843981"/>
            <a:chOff x="0" y="0"/>
            <a:chExt cx="1125305" cy="22228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25305" cy="222283"/>
            </a:xfrm>
            <a:custGeom>
              <a:avLst/>
              <a:gdLst/>
              <a:ahLst/>
              <a:cxnLst/>
              <a:rect r="r" b="b" t="t" l="l"/>
              <a:pathLst>
                <a:path h="222283" w="1125305">
                  <a:moveTo>
                    <a:pt x="92411" y="0"/>
                  </a:moveTo>
                  <a:lnTo>
                    <a:pt x="1032895" y="0"/>
                  </a:lnTo>
                  <a:cubicBezTo>
                    <a:pt x="1057403" y="0"/>
                    <a:pt x="1080909" y="9736"/>
                    <a:pt x="1098239" y="27066"/>
                  </a:cubicBezTo>
                  <a:cubicBezTo>
                    <a:pt x="1115569" y="44397"/>
                    <a:pt x="1125305" y="67902"/>
                    <a:pt x="1125305" y="92411"/>
                  </a:cubicBezTo>
                  <a:lnTo>
                    <a:pt x="1125305" y="129872"/>
                  </a:lnTo>
                  <a:cubicBezTo>
                    <a:pt x="1125305" y="180909"/>
                    <a:pt x="1083932" y="222283"/>
                    <a:pt x="1032895" y="222283"/>
                  </a:cubicBezTo>
                  <a:lnTo>
                    <a:pt x="92411" y="222283"/>
                  </a:lnTo>
                  <a:cubicBezTo>
                    <a:pt x="67902" y="222283"/>
                    <a:pt x="44397" y="212547"/>
                    <a:pt x="27066" y="195217"/>
                  </a:cubicBezTo>
                  <a:cubicBezTo>
                    <a:pt x="9736" y="177886"/>
                    <a:pt x="0" y="154381"/>
                    <a:pt x="0" y="129872"/>
                  </a:cubicBezTo>
                  <a:lnTo>
                    <a:pt x="0" y="92411"/>
                  </a:lnTo>
                  <a:cubicBezTo>
                    <a:pt x="0" y="67902"/>
                    <a:pt x="9736" y="44397"/>
                    <a:pt x="27066" y="27066"/>
                  </a:cubicBezTo>
                  <a:cubicBezTo>
                    <a:pt x="44397" y="9736"/>
                    <a:pt x="67902" y="0"/>
                    <a:pt x="924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125305" cy="298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초음파 센서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903777" y="3796769"/>
            <a:ext cx="4355523" cy="786503"/>
            <a:chOff x="0" y="0"/>
            <a:chExt cx="1147134" cy="20714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47134" cy="207145"/>
            </a:xfrm>
            <a:custGeom>
              <a:avLst/>
              <a:gdLst/>
              <a:ahLst/>
              <a:cxnLst/>
              <a:rect r="r" b="b" t="t" l="l"/>
              <a:pathLst>
                <a:path h="207145" w="1147134">
                  <a:moveTo>
                    <a:pt x="90652" y="0"/>
                  </a:moveTo>
                  <a:lnTo>
                    <a:pt x="1056481" y="0"/>
                  </a:lnTo>
                  <a:cubicBezTo>
                    <a:pt x="1106547" y="0"/>
                    <a:pt x="1147134" y="40586"/>
                    <a:pt x="1147134" y="90652"/>
                  </a:cubicBezTo>
                  <a:lnTo>
                    <a:pt x="1147134" y="116493"/>
                  </a:lnTo>
                  <a:cubicBezTo>
                    <a:pt x="1147134" y="166558"/>
                    <a:pt x="1106547" y="207145"/>
                    <a:pt x="1056481" y="207145"/>
                  </a:cubicBezTo>
                  <a:lnTo>
                    <a:pt x="90652" y="207145"/>
                  </a:lnTo>
                  <a:cubicBezTo>
                    <a:pt x="40586" y="207145"/>
                    <a:pt x="0" y="166558"/>
                    <a:pt x="0" y="116493"/>
                  </a:cubicBezTo>
                  <a:lnTo>
                    <a:pt x="0" y="90652"/>
                  </a:lnTo>
                  <a:cubicBezTo>
                    <a:pt x="0" y="40586"/>
                    <a:pt x="40586" y="0"/>
                    <a:pt x="906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147134" cy="273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서보모터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89046" y="4721509"/>
            <a:ext cx="4272644" cy="843981"/>
            <a:chOff x="0" y="0"/>
            <a:chExt cx="1125305" cy="2222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25305" cy="222283"/>
            </a:xfrm>
            <a:custGeom>
              <a:avLst/>
              <a:gdLst/>
              <a:ahLst/>
              <a:cxnLst/>
              <a:rect r="r" b="b" t="t" l="l"/>
              <a:pathLst>
                <a:path h="222283" w="1125305">
                  <a:moveTo>
                    <a:pt x="92411" y="0"/>
                  </a:moveTo>
                  <a:lnTo>
                    <a:pt x="1032895" y="0"/>
                  </a:lnTo>
                  <a:cubicBezTo>
                    <a:pt x="1057403" y="0"/>
                    <a:pt x="1080909" y="9736"/>
                    <a:pt x="1098239" y="27066"/>
                  </a:cubicBezTo>
                  <a:cubicBezTo>
                    <a:pt x="1115569" y="44397"/>
                    <a:pt x="1125305" y="67902"/>
                    <a:pt x="1125305" y="92411"/>
                  </a:cubicBezTo>
                  <a:lnTo>
                    <a:pt x="1125305" y="129872"/>
                  </a:lnTo>
                  <a:cubicBezTo>
                    <a:pt x="1125305" y="180909"/>
                    <a:pt x="1083932" y="222283"/>
                    <a:pt x="1032895" y="222283"/>
                  </a:cubicBezTo>
                  <a:lnTo>
                    <a:pt x="92411" y="222283"/>
                  </a:lnTo>
                  <a:cubicBezTo>
                    <a:pt x="67902" y="222283"/>
                    <a:pt x="44397" y="212547"/>
                    <a:pt x="27066" y="195217"/>
                  </a:cubicBezTo>
                  <a:cubicBezTo>
                    <a:pt x="9736" y="177886"/>
                    <a:pt x="0" y="154381"/>
                    <a:pt x="0" y="129872"/>
                  </a:cubicBezTo>
                  <a:lnTo>
                    <a:pt x="0" y="92411"/>
                  </a:lnTo>
                  <a:cubicBezTo>
                    <a:pt x="0" y="67902"/>
                    <a:pt x="9736" y="44397"/>
                    <a:pt x="27066" y="27066"/>
                  </a:cubicBezTo>
                  <a:cubicBezTo>
                    <a:pt x="44397" y="9736"/>
                    <a:pt x="67902" y="0"/>
                    <a:pt x="924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1125305" cy="298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LCD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>
            <a:off x="5557744" y="4189540"/>
            <a:ext cx="740104" cy="0"/>
          </a:xfrm>
          <a:prstGeom prst="line">
            <a:avLst/>
          </a:prstGeom>
          <a:ln cap="flat" w="33337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2163673" y="4109870"/>
            <a:ext cx="740104" cy="0"/>
          </a:xfrm>
          <a:prstGeom prst="line">
            <a:avLst/>
          </a:prstGeom>
          <a:ln cap="flat" w="33337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6060498" y="3795808"/>
            <a:ext cx="6167004" cy="1769683"/>
            <a:chOff x="0" y="0"/>
            <a:chExt cx="1624232" cy="46608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624232" cy="466089"/>
            </a:xfrm>
            <a:custGeom>
              <a:avLst/>
              <a:gdLst/>
              <a:ahLst/>
              <a:cxnLst/>
              <a:rect r="r" b="b" t="t" l="l"/>
              <a:pathLst>
                <a:path h="466089" w="1624232">
                  <a:moveTo>
                    <a:pt x="64024" y="0"/>
                  </a:moveTo>
                  <a:lnTo>
                    <a:pt x="1560207" y="0"/>
                  </a:lnTo>
                  <a:cubicBezTo>
                    <a:pt x="1595567" y="0"/>
                    <a:pt x="1624232" y="28665"/>
                    <a:pt x="1624232" y="64024"/>
                  </a:cubicBezTo>
                  <a:lnTo>
                    <a:pt x="1624232" y="402065"/>
                  </a:lnTo>
                  <a:cubicBezTo>
                    <a:pt x="1624232" y="419045"/>
                    <a:pt x="1617486" y="435330"/>
                    <a:pt x="1605479" y="447337"/>
                  </a:cubicBezTo>
                  <a:cubicBezTo>
                    <a:pt x="1593472" y="459344"/>
                    <a:pt x="1577188" y="466089"/>
                    <a:pt x="1560207" y="466089"/>
                  </a:cubicBezTo>
                  <a:lnTo>
                    <a:pt x="64024" y="466089"/>
                  </a:lnTo>
                  <a:cubicBezTo>
                    <a:pt x="28665" y="466089"/>
                    <a:pt x="0" y="437425"/>
                    <a:pt x="0" y="402065"/>
                  </a:cubicBezTo>
                  <a:lnTo>
                    <a:pt x="0" y="64024"/>
                  </a:lnTo>
                  <a:cubicBezTo>
                    <a:pt x="0" y="28665"/>
                    <a:pt x="28665" y="0"/>
                    <a:pt x="640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76200"/>
              <a:ext cx="1624232" cy="542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아두이노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>
            <a:off x="5512782" y="5143500"/>
            <a:ext cx="740104" cy="0"/>
          </a:xfrm>
          <a:prstGeom prst="line">
            <a:avLst/>
          </a:prstGeom>
          <a:ln cap="flat" w="33337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12248942" y="5143500"/>
            <a:ext cx="740104" cy="0"/>
          </a:xfrm>
          <a:prstGeom prst="line">
            <a:avLst/>
          </a:prstGeom>
          <a:ln cap="flat" w="33337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5129541" y="4189540"/>
            <a:ext cx="1506587" cy="0"/>
          </a:xfrm>
          <a:prstGeom prst="line">
            <a:avLst/>
          </a:prstGeom>
          <a:ln cap="flat" w="238125">
            <a:solidFill>
              <a:srgbClr val="99AC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5129541" y="5143500"/>
            <a:ext cx="1506587" cy="0"/>
          </a:xfrm>
          <a:prstGeom prst="line">
            <a:avLst/>
          </a:prstGeom>
          <a:ln cap="flat" w="238125">
            <a:solidFill>
              <a:srgbClr val="99AC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2021911" y="4109870"/>
            <a:ext cx="1506587" cy="0"/>
          </a:xfrm>
          <a:prstGeom prst="line">
            <a:avLst/>
          </a:prstGeom>
          <a:ln cap="flat" w="238125">
            <a:solidFill>
              <a:srgbClr val="99AC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>
            <a:off x="12021911" y="5143500"/>
            <a:ext cx="1506587" cy="0"/>
          </a:xfrm>
          <a:prstGeom prst="line">
            <a:avLst/>
          </a:prstGeom>
          <a:ln cap="flat" w="238125">
            <a:solidFill>
              <a:srgbClr val="99AC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8" id="48"/>
          <p:cNvGrpSpPr/>
          <p:nvPr/>
        </p:nvGrpSpPr>
        <p:grpSpPr>
          <a:xfrm rot="0">
            <a:off x="857417" y="6086747"/>
            <a:ext cx="11547735" cy="3171553"/>
            <a:chOff x="0" y="0"/>
            <a:chExt cx="3041379" cy="83530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041379" cy="835306"/>
            </a:xfrm>
            <a:custGeom>
              <a:avLst/>
              <a:gdLst/>
              <a:ahLst/>
              <a:cxnLst/>
              <a:rect r="r" b="b" t="t" l="l"/>
              <a:pathLst>
                <a:path h="835306" w="3041379">
                  <a:moveTo>
                    <a:pt x="34192" y="0"/>
                  </a:moveTo>
                  <a:lnTo>
                    <a:pt x="3007187" y="0"/>
                  </a:lnTo>
                  <a:cubicBezTo>
                    <a:pt x="3026071" y="0"/>
                    <a:pt x="3041379" y="15308"/>
                    <a:pt x="3041379" y="34192"/>
                  </a:cubicBezTo>
                  <a:lnTo>
                    <a:pt x="3041379" y="801114"/>
                  </a:lnTo>
                  <a:cubicBezTo>
                    <a:pt x="3041379" y="819998"/>
                    <a:pt x="3026071" y="835306"/>
                    <a:pt x="3007187" y="835306"/>
                  </a:cubicBezTo>
                  <a:lnTo>
                    <a:pt x="34192" y="835306"/>
                  </a:lnTo>
                  <a:cubicBezTo>
                    <a:pt x="25124" y="835306"/>
                    <a:pt x="16427" y="831704"/>
                    <a:pt x="10015" y="825292"/>
                  </a:cubicBezTo>
                  <a:cubicBezTo>
                    <a:pt x="3602" y="818879"/>
                    <a:pt x="0" y="810183"/>
                    <a:pt x="0" y="801114"/>
                  </a:cubicBezTo>
                  <a:lnTo>
                    <a:pt x="0" y="34192"/>
                  </a:lnTo>
                  <a:cubicBezTo>
                    <a:pt x="0" y="15308"/>
                    <a:pt x="15308" y="0"/>
                    <a:pt x="34192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76200"/>
              <a:ext cx="3041379" cy="911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72332" y="7288846"/>
            <a:ext cx="4311284" cy="1831754"/>
            <a:chOff x="0" y="0"/>
            <a:chExt cx="1135482" cy="48243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135482" cy="482437"/>
            </a:xfrm>
            <a:custGeom>
              <a:avLst/>
              <a:gdLst/>
              <a:ahLst/>
              <a:cxnLst/>
              <a:rect r="r" b="b" t="t" l="l"/>
              <a:pathLst>
                <a:path h="482437" w="1135482">
                  <a:moveTo>
                    <a:pt x="91582" y="0"/>
                  </a:moveTo>
                  <a:lnTo>
                    <a:pt x="1043900" y="0"/>
                  </a:lnTo>
                  <a:cubicBezTo>
                    <a:pt x="1068189" y="0"/>
                    <a:pt x="1091483" y="9649"/>
                    <a:pt x="1108658" y="26824"/>
                  </a:cubicBezTo>
                  <a:cubicBezTo>
                    <a:pt x="1125834" y="43999"/>
                    <a:pt x="1135482" y="67293"/>
                    <a:pt x="1135482" y="91582"/>
                  </a:cubicBezTo>
                  <a:lnTo>
                    <a:pt x="1135482" y="390855"/>
                  </a:lnTo>
                  <a:cubicBezTo>
                    <a:pt x="1135482" y="441434"/>
                    <a:pt x="1094480" y="482437"/>
                    <a:pt x="1043900" y="482437"/>
                  </a:cubicBezTo>
                  <a:lnTo>
                    <a:pt x="91582" y="482437"/>
                  </a:lnTo>
                  <a:cubicBezTo>
                    <a:pt x="41003" y="482437"/>
                    <a:pt x="0" y="441434"/>
                    <a:pt x="0" y="390855"/>
                  </a:cubicBezTo>
                  <a:lnTo>
                    <a:pt x="0" y="91582"/>
                  </a:lnTo>
                  <a:cubicBezTo>
                    <a:pt x="0" y="41003"/>
                    <a:pt x="41003" y="0"/>
                    <a:pt x="915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76200"/>
              <a:ext cx="1135482" cy="55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1663355" y="7489276"/>
            <a:ext cx="1430895" cy="1430895"/>
          </a:xfrm>
          <a:custGeom>
            <a:avLst/>
            <a:gdLst/>
            <a:ahLst/>
            <a:cxnLst/>
            <a:rect r="r" b="b" t="t" l="l"/>
            <a:pathLst>
              <a:path h="1430895" w="1430895">
                <a:moveTo>
                  <a:pt x="0" y="0"/>
                </a:moveTo>
                <a:lnTo>
                  <a:pt x="1430895" y="0"/>
                </a:lnTo>
                <a:lnTo>
                  <a:pt x="1430895" y="1430895"/>
                </a:lnTo>
                <a:lnTo>
                  <a:pt x="0" y="1430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5756622" y="7288846"/>
            <a:ext cx="3235440" cy="1831754"/>
            <a:chOff x="0" y="0"/>
            <a:chExt cx="852132" cy="48243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52132" cy="482437"/>
            </a:xfrm>
            <a:custGeom>
              <a:avLst/>
              <a:gdLst/>
              <a:ahLst/>
              <a:cxnLst/>
              <a:rect r="r" b="b" t="t" l="l"/>
              <a:pathLst>
                <a:path h="482437" w="852132">
                  <a:moveTo>
                    <a:pt x="122035" y="0"/>
                  </a:moveTo>
                  <a:lnTo>
                    <a:pt x="730097" y="0"/>
                  </a:lnTo>
                  <a:cubicBezTo>
                    <a:pt x="797495" y="0"/>
                    <a:pt x="852132" y="54637"/>
                    <a:pt x="852132" y="122035"/>
                  </a:cubicBezTo>
                  <a:lnTo>
                    <a:pt x="852132" y="360402"/>
                  </a:lnTo>
                  <a:cubicBezTo>
                    <a:pt x="852132" y="427800"/>
                    <a:pt x="797495" y="482437"/>
                    <a:pt x="730097" y="482437"/>
                  </a:cubicBezTo>
                  <a:lnTo>
                    <a:pt x="122035" y="482437"/>
                  </a:lnTo>
                  <a:cubicBezTo>
                    <a:pt x="54637" y="482437"/>
                    <a:pt x="0" y="427800"/>
                    <a:pt x="0" y="360402"/>
                  </a:cubicBezTo>
                  <a:lnTo>
                    <a:pt x="0" y="122035"/>
                  </a:lnTo>
                  <a:cubicBezTo>
                    <a:pt x="0" y="54637"/>
                    <a:pt x="54637" y="0"/>
                    <a:pt x="1220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76200"/>
              <a:ext cx="852132" cy="55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3251213" y="7447923"/>
            <a:ext cx="1729043" cy="1672678"/>
          </a:xfrm>
          <a:custGeom>
            <a:avLst/>
            <a:gdLst/>
            <a:ahLst/>
            <a:cxnLst/>
            <a:rect r="r" b="b" t="t" l="l"/>
            <a:pathLst>
              <a:path h="1672678" w="1729043">
                <a:moveTo>
                  <a:pt x="0" y="0"/>
                </a:moveTo>
                <a:lnTo>
                  <a:pt x="1729043" y="0"/>
                </a:lnTo>
                <a:lnTo>
                  <a:pt x="1729043" y="1672677"/>
                </a:lnTo>
                <a:lnTo>
                  <a:pt x="0" y="1672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483" t="0" r="-22684" b="0"/>
            </a:stretch>
          </a:blipFill>
        </p:spPr>
      </p:sp>
      <p:sp>
        <p:nvSpPr>
          <p:cNvPr name="AutoShape 59" id="59"/>
          <p:cNvSpPr/>
          <p:nvPr/>
        </p:nvSpPr>
        <p:spPr>
          <a:xfrm>
            <a:off x="12227502" y="7655963"/>
            <a:ext cx="740104" cy="0"/>
          </a:xfrm>
          <a:prstGeom prst="line">
            <a:avLst/>
          </a:prstGeom>
          <a:ln cap="flat" w="33337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0" id="60"/>
          <p:cNvGrpSpPr/>
          <p:nvPr/>
        </p:nvGrpSpPr>
        <p:grpSpPr>
          <a:xfrm rot="0">
            <a:off x="9082080" y="7288846"/>
            <a:ext cx="3235440" cy="1831754"/>
            <a:chOff x="0" y="0"/>
            <a:chExt cx="852132" cy="48243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52132" cy="482437"/>
            </a:xfrm>
            <a:custGeom>
              <a:avLst/>
              <a:gdLst/>
              <a:ahLst/>
              <a:cxnLst/>
              <a:rect r="r" b="b" t="t" l="l"/>
              <a:pathLst>
                <a:path h="482437" w="852132">
                  <a:moveTo>
                    <a:pt x="122035" y="0"/>
                  </a:moveTo>
                  <a:lnTo>
                    <a:pt x="730097" y="0"/>
                  </a:lnTo>
                  <a:cubicBezTo>
                    <a:pt x="797495" y="0"/>
                    <a:pt x="852132" y="54637"/>
                    <a:pt x="852132" y="122035"/>
                  </a:cubicBezTo>
                  <a:lnTo>
                    <a:pt x="852132" y="360402"/>
                  </a:lnTo>
                  <a:cubicBezTo>
                    <a:pt x="852132" y="427800"/>
                    <a:pt x="797495" y="482437"/>
                    <a:pt x="730097" y="482437"/>
                  </a:cubicBezTo>
                  <a:lnTo>
                    <a:pt x="122035" y="482437"/>
                  </a:lnTo>
                  <a:cubicBezTo>
                    <a:pt x="54637" y="482437"/>
                    <a:pt x="0" y="427800"/>
                    <a:pt x="0" y="360402"/>
                  </a:cubicBezTo>
                  <a:lnTo>
                    <a:pt x="0" y="122035"/>
                  </a:lnTo>
                  <a:cubicBezTo>
                    <a:pt x="0" y="54637"/>
                    <a:pt x="54637" y="0"/>
                    <a:pt x="1220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76200"/>
              <a:ext cx="852132" cy="558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9913994" y="7364255"/>
            <a:ext cx="1573563" cy="1680936"/>
          </a:xfrm>
          <a:custGeom>
            <a:avLst/>
            <a:gdLst/>
            <a:ahLst/>
            <a:cxnLst/>
            <a:rect r="r" b="b" t="t" l="l"/>
            <a:pathLst>
              <a:path h="1680936" w="1573563">
                <a:moveTo>
                  <a:pt x="0" y="0"/>
                </a:moveTo>
                <a:lnTo>
                  <a:pt x="1573563" y="0"/>
                </a:lnTo>
                <a:lnTo>
                  <a:pt x="1573563" y="1680936"/>
                </a:lnTo>
                <a:lnTo>
                  <a:pt x="0" y="1680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6560931" y="8235802"/>
            <a:ext cx="1772387" cy="776052"/>
          </a:xfrm>
          <a:custGeom>
            <a:avLst/>
            <a:gdLst/>
            <a:ahLst/>
            <a:cxnLst/>
            <a:rect r="r" b="b" t="t" l="l"/>
            <a:pathLst>
              <a:path h="776052" w="1772387">
                <a:moveTo>
                  <a:pt x="0" y="0"/>
                </a:moveTo>
                <a:lnTo>
                  <a:pt x="1772387" y="0"/>
                </a:lnTo>
                <a:lnTo>
                  <a:pt x="1772387" y="776052"/>
                </a:lnTo>
                <a:lnTo>
                  <a:pt x="0" y="776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5" id="65"/>
          <p:cNvGrpSpPr/>
          <p:nvPr/>
        </p:nvGrpSpPr>
        <p:grpSpPr>
          <a:xfrm rot="0">
            <a:off x="12989046" y="6274960"/>
            <a:ext cx="4272644" cy="2736894"/>
            <a:chOff x="0" y="0"/>
            <a:chExt cx="1125305" cy="72082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125305" cy="720828"/>
            </a:xfrm>
            <a:custGeom>
              <a:avLst/>
              <a:gdLst/>
              <a:ahLst/>
              <a:cxnLst/>
              <a:rect r="r" b="b" t="t" l="l"/>
              <a:pathLst>
                <a:path h="720828" w="1125305">
                  <a:moveTo>
                    <a:pt x="92411" y="0"/>
                  </a:moveTo>
                  <a:lnTo>
                    <a:pt x="1032895" y="0"/>
                  </a:lnTo>
                  <a:cubicBezTo>
                    <a:pt x="1057403" y="0"/>
                    <a:pt x="1080909" y="9736"/>
                    <a:pt x="1098239" y="27066"/>
                  </a:cubicBezTo>
                  <a:cubicBezTo>
                    <a:pt x="1115569" y="44397"/>
                    <a:pt x="1125305" y="67902"/>
                    <a:pt x="1125305" y="92411"/>
                  </a:cubicBezTo>
                  <a:lnTo>
                    <a:pt x="1125305" y="628417"/>
                  </a:lnTo>
                  <a:cubicBezTo>
                    <a:pt x="1125305" y="652926"/>
                    <a:pt x="1115569" y="676431"/>
                    <a:pt x="1098239" y="693762"/>
                  </a:cubicBezTo>
                  <a:cubicBezTo>
                    <a:pt x="1080909" y="711092"/>
                    <a:pt x="1057403" y="720828"/>
                    <a:pt x="1032895" y="720828"/>
                  </a:cubicBezTo>
                  <a:lnTo>
                    <a:pt x="92411" y="720828"/>
                  </a:lnTo>
                  <a:cubicBezTo>
                    <a:pt x="67902" y="720828"/>
                    <a:pt x="44397" y="711092"/>
                    <a:pt x="27066" y="693762"/>
                  </a:cubicBezTo>
                  <a:cubicBezTo>
                    <a:pt x="9736" y="676431"/>
                    <a:pt x="0" y="652926"/>
                    <a:pt x="0" y="628417"/>
                  </a:cubicBezTo>
                  <a:lnTo>
                    <a:pt x="0" y="92411"/>
                  </a:lnTo>
                  <a:cubicBezTo>
                    <a:pt x="0" y="67902"/>
                    <a:pt x="9736" y="44397"/>
                    <a:pt x="27066" y="27066"/>
                  </a:cubicBezTo>
                  <a:cubicBezTo>
                    <a:pt x="44397" y="9736"/>
                    <a:pt x="67902" y="0"/>
                    <a:pt x="924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76200"/>
              <a:ext cx="1125305" cy="797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웹, 앱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>
            <a:off x="12021911" y="7643407"/>
            <a:ext cx="1506587" cy="0"/>
          </a:xfrm>
          <a:prstGeom prst="line">
            <a:avLst/>
          </a:prstGeom>
          <a:ln cap="flat" w="238125">
            <a:solidFill>
              <a:srgbClr val="99AC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>
            <a:off x="5054345" y="8204723"/>
            <a:ext cx="1506587" cy="0"/>
          </a:xfrm>
          <a:prstGeom prst="line">
            <a:avLst/>
          </a:prstGeom>
          <a:ln cap="flat" w="238125">
            <a:solidFill>
              <a:srgbClr val="99AC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0" id="70"/>
          <p:cNvGrpSpPr/>
          <p:nvPr/>
        </p:nvGrpSpPr>
        <p:grpSpPr>
          <a:xfrm rot="0">
            <a:off x="1114891" y="6274960"/>
            <a:ext cx="4354917" cy="887331"/>
            <a:chOff x="0" y="0"/>
            <a:chExt cx="1146974" cy="2337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146974" cy="233700"/>
            </a:xfrm>
            <a:custGeom>
              <a:avLst/>
              <a:gdLst/>
              <a:ahLst/>
              <a:cxnLst/>
              <a:rect r="r" b="b" t="t" l="l"/>
              <a:pathLst>
                <a:path h="233700" w="1146974">
                  <a:moveTo>
                    <a:pt x="90665" y="0"/>
                  </a:moveTo>
                  <a:lnTo>
                    <a:pt x="1056309" y="0"/>
                  </a:lnTo>
                  <a:cubicBezTo>
                    <a:pt x="1080355" y="0"/>
                    <a:pt x="1103416" y="9552"/>
                    <a:pt x="1120419" y="26555"/>
                  </a:cubicBezTo>
                  <a:cubicBezTo>
                    <a:pt x="1137422" y="43558"/>
                    <a:pt x="1146974" y="66619"/>
                    <a:pt x="1146974" y="90665"/>
                  </a:cubicBezTo>
                  <a:lnTo>
                    <a:pt x="1146974" y="143036"/>
                  </a:lnTo>
                  <a:cubicBezTo>
                    <a:pt x="1146974" y="193108"/>
                    <a:pt x="1106382" y="233700"/>
                    <a:pt x="1056309" y="233700"/>
                  </a:cubicBezTo>
                  <a:lnTo>
                    <a:pt x="90665" y="233700"/>
                  </a:lnTo>
                  <a:cubicBezTo>
                    <a:pt x="40592" y="233700"/>
                    <a:pt x="0" y="193108"/>
                    <a:pt x="0" y="143036"/>
                  </a:cubicBezTo>
                  <a:lnTo>
                    <a:pt x="0" y="90665"/>
                  </a:lnTo>
                  <a:cubicBezTo>
                    <a:pt x="0" y="40592"/>
                    <a:pt x="40592" y="0"/>
                    <a:pt x="906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66675"/>
              <a:ext cx="1146974" cy="3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데이터 베이스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5758573" y="6274960"/>
            <a:ext cx="3233489" cy="887331"/>
            <a:chOff x="0" y="0"/>
            <a:chExt cx="851619" cy="2337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51619" cy="233700"/>
            </a:xfrm>
            <a:custGeom>
              <a:avLst/>
              <a:gdLst/>
              <a:ahLst/>
              <a:cxnLst/>
              <a:rect r="r" b="b" t="t" l="l"/>
              <a:pathLst>
                <a:path h="233700" w="851619">
                  <a:moveTo>
                    <a:pt x="116850" y="0"/>
                  </a:moveTo>
                  <a:lnTo>
                    <a:pt x="734768" y="0"/>
                  </a:lnTo>
                  <a:cubicBezTo>
                    <a:pt x="765759" y="0"/>
                    <a:pt x="795480" y="12311"/>
                    <a:pt x="817394" y="34225"/>
                  </a:cubicBezTo>
                  <a:cubicBezTo>
                    <a:pt x="839308" y="56138"/>
                    <a:pt x="851619" y="85860"/>
                    <a:pt x="851619" y="116850"/>
                  </a:cubicBezTo>
                  <a:lnTo>
                    <a:pt x="851619" y="116850"/>
                  </a:lnTo>
                  <a:cubicBezTo>
                    <a:pt x="851619" y="147841"/>
                    <a:pt x="839308" y="177562"/>
                    <a:pt x="817394" y="199476"/>
                  </a:cubicBezTo>
                  <a:cubicBezTo>
                    <a:pt x="795480" y="221389"/>
                    <a:pt x="765759" y="233700"/>
                    <a:pt x="734768" y="233700"/>
                  </a:cubicBezTo>
                  <a:lnTo>
                    <a:pt x="116850" y="233700"/>
                  </a:lnTo>
                  <a:cubicBezTo>
                    <a:pt x="85860" y="233700"/>
                    <a:pt x="56138" y="221389"/>
                    <a:pt x="34225" y="199476"/>
                  </a:cubicBezTo>
                  <a:cubicBezTo>
                    <a:pt x="12311" y="177562"/>
                    <a:pt x="0" y="147841"/>
                    <a:pt x="0" y="116850"/>
                  </a:cubicBezTo>
                  <a:lnTo>
                    <a:pt x="0" y="116850"/>
                  </a:lnTo>
                  <a:cubicBezTo>
                    <a:pt x="0" y="85860"/>
                    <a:pt x="12311" y="56138"/>
                    <a:pt x="34225" y="34225"/>
                  </a:cubicBezTo>
                  <a:cubicBezTo>
                    <a:pt x="56138" y="12311"/>
                    <a:pt x="85860" y="0"/>
                    <a:pt x="1168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66675"/>
              <a:ext cx="851619" cy="3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서버</a:t>
              </a:r>
            </a:p>
          </p:txBody>
        </p:sp>
      </p:grpSp>
      <p:sp>
        <p:nvSpPr>
          <p:cNvPr name="Freeform 76" id="76"/>
          <p:cNvSpPr/>
          <p:nvPr/>
        </p:nvSpPr>
        <p:spPr>
          <a:xfrm flipH="false" flipV="false" rot="0">
            <a:off x="6486843" y="7288846"/>
            <a:ext cx="1950353" cy="1308200"/>
          </a:xfrm>
          <a:custGeom>
            <a:avLst/>
            <a:gdLst/>
            <a:ahLst/>
            <a:cxnLst/>
            <a:rect r="r" b="b" t="t" l="l"/>
            <a:pathLst>
              <a:path h="1308200" w="1950353">
                <a:moveTo>
                  <a:pt x="0" y="0"/>
                </a:moveTo>
                <a:lnTo>
                  <a:pt x="1950353" y="0"/>
                </a:lnTo>
                <a:lnTo>
                  <a:pt x="1950353" y="1308200"/>
                </a:lnTo>
                <a:lnTo>
                  <a:pt x="0" y="1308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1815"/>
            </a:stretch>
          </a:blipFill>
        </p:spPr>
      </p:sp>
      <p:grpSp>
        <p:nvGrpSpPr>
          <p:cNvPr name="Group 77" id="77"/>
          <p:cNvGrpSpPr/>
          <p:nvPr/>
        </p:nvGrpSpPr>
        <p:grpSpPr>
          <a:xfrm rot="0">
            <a:off x="9084031" y="6274960"/>
            <a:ext cx="3233489" cy="887331"/>
            <a:chOff x="0" y="0"/>
            <a:chExt cx="851619" cy="2337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51619" cy="233700"/>
            </a:xfrm>
            <a:custGeom>
              <a:avLst/>
              <a:gdLst/>
              <a:ahLst/>
              <a:cxnLst/>
              <a:rect r="r" b="b" t="t" l="l"/>
              <a:pathLst>
                <a:path h="233700" w="851619">
                  <a:moveTo>
                    <a:pt x="116850" y="0"/>
                  </a:moveTo>
                  <a:lnTo>
                    <a:pt x="734768" y="0"/>
                  </a:lnTo>
                  <a:cubicBezTo>
                    <a:pt x="765759" y="0"/>
                    <a:pt x="795480" y="12311"/>
                    <a:pt x="817394" y="34225"/>
                  </a:cubicBezTo>
                  <a:cubicBezTo>
                    <a:pt x="839308" y="56138"/>
                    <a:pt x="851619" y="85860"/>
                    <a:pt x="851619" y="116850"/>
                  </a:cubicBezTo>
                  <a:lnTo>
                    <a:pt x="851619" y="116850"/>
                  </a:lnTo>
                  <a:cubicBezTo>
                    <a:pt x="851619" y="147841"/>
                    <a:pt x="839308" y="177562"/>
                    <a:pt x="817394" y="199476"/>
                  </a:cubicBezTo>
                  <a:cubicBezTo>
                    <a:pt x="795480" y="221389"/>
                    <a:pt x="765759" y="233700"/>
                    <a:pt x="734768" y="233700"/>
                  </a:cubicBezTo>
                  <a:lnTo>
                    <a:pt x="116850" y="233700"/>
                  </a:lnTo>
                  <a:cubicBezTo>
                    <a:pt x="85860" y="233700"/>
                    <a:pt x="56138" y="221389"/>
                    <a:pt x="34225" y="199476"/>
                  </a:cubicBezTo>
                  <a:cubicBezTo>
                    <a:pt x="12311" y="177562"/>
                    <a:pt x="0" y="147841"/>
                    <a:pt x="0" y="116850"/>
                  </a:cubicBezTo>
                  <a:lnTo>
                    <a:pt x="0" y="116850"/>
                  </a:lnTo>
                  <a:cubicBezTo>
                    <a:pt x="0" y="85860"/>
                    <a:pt x="12311" y="56138"/>
                    <a:pt x="34225" y="34225"/>
                  </a:cubicBezTo>
                  <a:cubicBezTo>
                    <a:pt x="56138" y="12311"/>
                    <a:pt x="85860" y="0"/>
                    <a:pt x="1168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66675"/>
              <a:ext cx="851619" cy="30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-84">
                  <a:solidFill>
                    <a:srgbClr val="000000"/>
                  </a:solidFill>
                  <a:latin typeface="210 아일랜드"/>
                  <a:ea typeface="210 아일랜드"/>
                  <a:cs typeface="210 아일랜드"/>
                  <a:sym typeface="210 아일랜드"/>
                </a:rPr>
                <a:t>배포</a:t>
              </a:r>
            </a:p>
          </p:txBody>
        </p:sp>
      </p:grpSp>
      <p:sp>
        <p:nvSpPr>
          <p:cNvPr name="AutoShape 80" id="80"/>
          <p:cNvSpPr/>
          <p:nvPr/>
        </p:nvSpPr>
        <p:spPr>
          <a:xfrm>
            <a:off x="8617286" y="8204723"/>
            <a:ext cx="929588" cy="0"/>
          </a:xfrm>
          <a:prstGeom prst="line">
            <a:avLst/>
          </a:prstGeom>
          <a:ln cap="flat" w="238125">
            <a:solidFill>
              <a:srgbClr val="99AC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1" id="81"/>
          <p:cNvSpPr/>
          <p:nvPr/>
        </p:nvSpPr>
        <p:spPr>
          <a:xfrm flipH="true">
            <a:off x="5211540" y="5770808"/>
            <a:ext cx="1094066" cy="631878"/>
          </a:xfrm>
          <a:prstGeom prst="line">
            <a:avLst/>
          </a:prstGeom>
          <a:ln cap="flat" w="238125">
            <a:solidFill>
              <a:srgbClr val="99AC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DAF2L7k0fNo</dc:identifier>
  <dcterms:modified xsi:type="dcterms:W3CDTF">2011-08-01T06:04:30Z</dcterms:modified>
  <cp:revision>1</cp:revision>
  <dc:title>캡스톤</dc:title>
</cp:coreProperties>
</file>